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handoutMasterIdLst>
    <p:handoutMasterId r:id="rId122"/>
  </p:handoutMasterIdLst>
  <p:sldIdLst>
    <p:sldId id="303" r:id="rId2"/>
    <p:sldId id="259" r:id="rId3"/>
    <p:sldId id="431" r:id="rId4"/>
    <p:sldId id="432" r:id="rId5"/>
    <p:sldId id="433" r:id="rId6"/>
    <p:sldId id="292" r:id="rId7"/>
    <p:sldId id="293" r:id="rId8"/>
    <p:sldId id="301" r:id="rId9"/>
    <p:sldId id="260" r:id="rId10"/>
    <p:sldId id="258" r:id="rId11"/>
    <p:sldId id="262" r:id="rId12"/>
    <p:sldId id="296" r:id="rId13"/>
    <p:sldId id="299" r:id="rId14"/>
    <p:sldId id="300" r:id="rId15"/>
    <p:sldId id="302" r:id="rId16"/>
    <p:sldId id="298" r:id="rId17"/>
    <p:sldId id="268" r:id="rId18"/>
    <p:sldId id="305" r:id="rId19"/>
    <p:sldId id="269" r:id="rId20"/>
    <p:sldId id="270" r:id="rId21"/>
    <p:sldId id="304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327" r:id="rId33"/>
    <p:sldId id="281" r:id="rId34"/>
    <p:sldId id="282" r:id="rId35"/>
    <p:sldId id="283" r:id="rId36"/>
    <p:sldId id="375" r:id="rId37"/>
    <p:sldId id="382" r:id="rId38"/>
    <p:sldId id="377" r:id="rId39"/>
    <p:sldId id="378" r:id="rId40"/>
    <p:sldId id="380" r:id="rId41"/>
    <p:sldId id="381" r:id="rId42"/>
    <p:sldId id="383" r:id="rId43"/>
    <p:sldId id="384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401" r:id="rId61"/>
    <p:sldId id="402" r:id="rId62"/>
    <p:sldId id="403" r:id="rId63"/>
    <p:sldId id="404" r:id="rId64"/>
    <p:sldId id="405" r:id="rId65"/>
    <p:sldId id="406" r:id="rId66"/>
    <p:sldId id="407" r:id="rId67"/>
    <p:sldId id="408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4" r:id="rId80"/>
    <p:sldId id="435" r:id="rId81"/>
    <p:sldId id="436" r:id="rId82"/>
    <p:sldId id="437" r:id="rId83"/>
    <p:sldId id="438" r:id="rId84"/>
    <p:sldId id="439" r:id="rId85"/>
    <p:sldId id="440" r:id="rId86"/>
    <p:sldId id="441" r:id="rId87"/>
    <p:sldId id="442" r:id="rId88"/>
    <p:sldId id="443" r:id="rId89"/>
    <p:sldId id="444" r:id="rId90"/>
    <p:sldId id="445" r:id="rId91"/>
    <p:sldId id="446" r:id="rId92"/>
    <p:sldId id="447" r:id="rId93"/>
    <p:sldId id="448" r:id="rId94"/>
    <p:sldId id="449" r:id="rId95"/>
    <p:sldId id="450" r:id="rId96"/>
    <p:sldId id="451" r:id="rId97"/>
    <p:sldId id="452" r:id="rId98"/>
    <p:sldId id="453" r:id="rId99"/>
    <p:sldId id="454" r:id="rId100"/>
    <p:sldId id="455" r:id="rId101"/>
    <p:sldId id="456" r:id="rId102"/>
    <p:sldId id="457" r:id="rId103"/>
    <p:sldId id="458" r:id="rId104"/>
    <p:sldId id="459" r:id="rId105"/>
    <p:sldId id="460" r:id="rId106"/>
    <p:sldId id="461" r:id="rId107"/>
    <p:sldId id="462" r:id="rId108"/>
    <p:sldId id="463" r:id="rId109"/>
    <p:sldId id="464" r:id="rId110"/>
    <p:sldId id="465" r:id="rId111"/>
    <p:sldId id="466" r:id="rId112"/>
    <p:sldId id="467" r:id="rId113"/>
    <p:sldId id="468" r:id="rId114"/>
    <p:sldId id="469" r:id="rId115"/>
    <p:sldId id="470" r:id="rId116"/>
    <p:sldId id="471" r:id="rId117"/>
    <p:sldId id="472" r:id="rId118"/>
    <p:sldId id="294" r:id="rId119"/>
    <p:sldId id="295" r:id="rId1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C90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9" autoAdjust="0"/>
    <p:restoredTop sz="94660"/>
  </p:normalViewPr>
  <p:slideViewPr>
    <p:cSldViewPr>
      <p:cViewPr varScale="1">
        <p:scale>
          <a:sx n="114" d="100"/>
          <a:sy n="114" d="100"/>
        </p:scale>
        <p:origin x="11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11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0AFFE1-637D-42E0-B20D-1B71C4C19A5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3357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careers matching each type.  We can see good opportunities for each type.  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5CB2D7B-1340-4786-A31C-E7B1E7A12C7D}" type="slidenum">
              <a:rPr lang="en-US" altLang="en-US" smtClean="0">
                <a:ea typeface="MS PGothic" pitchFamily="34" charset="-128"/>
              </a:rPr>
              <a:pPr eaLnBrk="1" hangingPunct="1"/>
              <a:t>20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20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02FF66-6013-45DE-8311-2364741F6AF5}" type="slidenum">
              <a:rPr lang="en-US" altLang="en-US" smtClean="0"/>
              <a:pPr eaLnBrk="1" hangingPunct="1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9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occupations for each type.  Note that there are good opportunities for each type.  </a:t>
            </a: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B8CE74-1582-4D1E-A956-C1A0DEDE7AB4}" type="slidenum">
              <a:rPr lang="en-US" altLang="en-US" smtClean="0">
                <a:ea typeface="MS PGothic" pitchFamily="34" charset="-128"/>
              </a:rPr>
              <a:pPr eaLnBrk="1" hangingPunct="1"/>
              <a:t>25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0086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is an example of what sensing type students have written in the past:</a:t>
            </a:r>
          </a:p>
          <a:p>
            <a:r>
              <a:rPr lang="en-US" altLang="en-US">
                <a:latin typeface="Calibri" pitchFamily="34" charset="0"/>
              </a:rPr>
              <a:t>The apple is colored red and yellow.  It is round, tasty, and healthy. It smells fresh and tastes good. 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If you have a strong preference for sensing, you may have written something similar.  Ask for volunteers to share results.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Here is an example of what intuitive student have written:</a:t>
            </a:r>
          </a:p>
          <a:p>
            <a:r>
              <a:rPr lang="en-US" altLang="en-US">
                <a:latin typeface="Calibri" pitchFamily="34" charset="0"/>
              </a:rPr>
              <a:t>This apple has made a long journey.  Its life began as a seed thrown into a desolate field by a young boy who was enjoying the apple on a summer night. 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If you have a strong preference for intuitive, you may have written as creative story about the apple.  Ask for volunteers to share results.  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5B26AA1-E0A8-4F9E-BB8F-3239528DF798}" type="slidenum">
              <a:rPr lang="en-US" altLang="en-US" smtClean="0">
                <a:ea typeface="MS PGothic" pitchFamily="34" charset="-128"/>
              </a:rPr>
              <a:pPr eaLnBrk="1" hangingPunct="1"/>
              <a:t>27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32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careers for each type.  </a:t>
            </a: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9AC1F2C-2492-421E-A927-87903236CEF3}" type="slidenum">
              <a:rPr lang="en-US" altLang="en-US" smtClean="0">
                <a:ea typeface="MS PGothic" pitchFamily="34" charset="-128"/>
              </a:rPr>
              <a:pPr eaLnBrk="1" hangingPunct="1"/>
              <a:t>30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85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occupations for each type. </a:t>
            </a: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B3D7EDC-22FF-4972-AD12-127F437EEFF2}" type="slidenum">
              <a:rPr lang="en-US" altLang="en-US" smtClean="0">
                <a:ea typeface="MS PGothic" pitchFamily="34" charset="-128"/>
              </a:rPr>
              <a:pPr eaLnBrk="1" hangingPunct="1"/>
              <a:t>34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359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2E14F59-2BE9-4EF3-939B-CFCE7CE0BC73}" type="slidenum">
              <a:rPr lang="en-US" altLang="en-US" smtClean="0"/>
              <a:pPr eaLnBrk="1" hangingPunct="1"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8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4541E-E0D0-469B-8E27-6DF03BAB1C06}" type="slidenum">
              <a:rPr lang="en-US" altLang="en-US" smtClean="0"/>
              <a:pPr>
                <a:spcBef>
                  <a:spcPct val="0"/>
                </a:spcBef>
              </a:pPr>
              <a:t>108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767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620713"/>
            <a:ext cx="4176713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1412875"/>
            <a:ext cx="4176713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05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333375"/>
            <a:ext cx="1638300" cy="5472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333375"/>
            <a:ext cx="4762500" cy="5472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72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81E4-E3FD-470B-9706-1598FD39D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6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99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42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638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48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87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27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39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12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10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2" y="76200"/>
            <a:ext cx="82296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solidFill>
                  <a:srgbClr val="663300"/>
                </a:solidFill>
                <a:latin typeface="Arial Rounded MT Bold" pitchFamily="34" charset="0"/>
              </a:rPr>
              <a:t>Choosing Your Major</a:t>
            </a:r>
            <a:br>
              <a:rPr lang="en-US" altLang="en-US" sz="2800" dirty="0">
                <a:solidFill>
                  <a:srgbClr val="663300"/>
                </a:solidFill>
                <a:latin typeface="Arial Rounded MT Bold" pitchFamily="34" charset="0"/>
              </a:rPr>
            </a:br>
            <a:r>
              <a:rPr lang="en-US" altLang="en-US" dirty="0">
                <a:solidFill>
                  <a:srgbClr val="663300"/>
                </a:solidFill>
                <a:latin typeface="Arial Rounded MT Bold" pitchFamily="34" charset="0"/>
              </a:rPr>
              <a:t>Chapter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b="1" dirty="0"/>
              <a:t>Personality Type 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1430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We are born with certain preferences that we develop over a lifetime.</a:t>
            </a:r>
          </a:p>
          <a:p>
            <a:r>
              <a:rPr lang="en-US" dirty="0"/>
              <a:t>Each person is different and unique just like fingerprints or snow flakes.</a:t>
            </a:r>
          </a:p>
          <a:p>
            <a:r>
              <a:rPr lang="en-US" dirty="0"/>
              <a:t>Knowing your personal strengths will increase self-understanding and help you make a good choice of a major.  </a:t>
            </a:r>
          </a:p>
          <a:p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24400"/>
            <a:ext cx="32004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90600"/>
            <a:ext cx="6408737" cy="508000"/>
          </a:xfrm>
        </p:spPr>
        <p:txBody>
          <a:bodyPr/>
          <a:lstStyle/>
          <a:p>
            <a:r>
              <a:rPr lang="en-US" dirty="0"/>
              <a:t>Biotechnology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809" y="2013364"/>
            <a:ext cx="6481763" cy="4752975"/>
          </a:xfrm>
        </p:spPr>
        <p:txBody>
          <a:bodyPr/>
          <a:lstStyle/>
          <a:p>
            <a:r>
              <a:rPr lang="en-US" dirty="0"/>
              <a:t>Genomic profiling</a:t>
            </a:r>
          </a:p>
          <a:p>
            <a:r>
              <a:rPr lang="en-US" dirty="0"/>
              <a:t>Biomedical engineering</a:t>
            </a:r>
          </a:p>
          <a:p>
            <a:r>
              <a:rPr lang="en-US" dirty="0"/>
              <a:t>New pharmaceuticals</a:t>
            </a:r>
          </a:p>
          <a:p>
            <a:r>
              <a:rPr lang="en-US" dirty="0"/>
              <a:t>Genetic engineering</a:t>
            </a:r>
          </a:p>
          <a:p>
            <a:r>
              <a:rPr lang="en-US" dirty="0"/>
              <a:t>DNA identification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Biotechnology will be used to find cures for diabetes, arthritis, heart disease and Alzheimer’s disease.  </a:t>
            </a:r>
          </a:p>
        </p:txBody>
      </p:sp>
      <p:pic>
        <p:nvPicPr>
          <p:cNvPr id="242690" name="Picture 2" descr="http://40.media.tumblr.com/d414de539574b6b138186da283686f62/tumblr_mlcwv1Ln7j1qd4vugo1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10" y="0"/>
            <a:ext cx="397129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9392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600200"/>
            <a:ext cx="6408737" cy="508000"/>
          </a:xfrm>
        </p:spPr>
        <p:txBody>
          <a:bodyPr/>
          <a:lstStyle/>
          <a:p>
            <a:r>
              <a:rPr lang="en-US" dirty="0"/>
              <a:t>Veterinary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30622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Expected to increase 35% because of increased demand for pet products and services.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However there are many more jobs in nursing.</a:t>
            </a:r>
          </a:p>
        </p:txBody>
      </p:sp>
      <p:pic>
        <p:nvPicPr>
          <p:cNvPr id="243714" name="Picture 2" descr="http://cdn2-b.examiner.com/sites/default/files/styles/image_content_width/hash/bb/b6/bbb6ea9a28da826b3f745d20ff134581.png?itok=AHFsaP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16" y="0"/>
            <a:ext cx="3571875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16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496944" cy="757529"/>
          </a:xfrm>
        </p:spPr>
        <p:txBody>
          <a:bodyPr/>
          <a:lstStyle/>
          <a:p>
            <a:r>
              <a:rPr lang="en-US" altLang="en-US" sz="3200" dirty="0"/>
              <a:t>  Increase Opportunities in Healthcare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2598241"/>
            <a:ext cx="6173808" cy="3916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Most of the new jobs will be in healthcare.</a:t>
            </a:r>
          </a:p>
          <a:p>
            <a:endParaRPr lang="en-US" altLang="en-US" dirty="0"/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804"/>
            <a:ext cx="3304398" cy="25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04800" y="1447800"/>
            <a:ext cx="5112568" cy="812800"/>
          </a:xfrm>
        </p:spPr>
        <p:txBody>
          <a:bodyPr/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Why the increase?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11560" y="3068960"/>
            <a:ext cx="6173808" cy="39163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Aging baby boomers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Healthcare reform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New pharmaceuticals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New developments in medicine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61878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38582"/>
            <a:ext cx="2304256" cy="1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2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7772400" cy="736600"/>
          </a:xfrm>
        </p:spPr>
        <p:txBody>
          <a:bodyPr/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      More Assistants Needed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35292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Because of increased cost, we will need more:</a:t>
            </a:r>
          </a:p>
          <a:p>
            <a:pPr>
              <a:buFontTx/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>
                <a:latin typeface="Century Gothic" panose="020B0502020202020204" pitchFamily="34" charset="0"/>
              </a:rPr>
              <a:t>Physician’s 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>
                <a:latin typeface="Century Gothic" panose="020B0502020202020204" pitchFamily="34" charset="0"/>
              </a:rPr>
              <a:t>Medical 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>
                <a:latin typeface="Century Gothic" panose="020B0502020202020204" pitchFamily="34" charset="0"/>
              </a:rPr>
              <a:t>Physical therapy 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>
                <a:latin typeface="Century Gothic" panose="020B0502020202020204" pitchFamily="34" charset="0"/>
              </a:rPr>
              <a:t>Dental assistants</a:t>
            </a:r>
            <a:br>
              <a:rPr lang="en-US" altLang="en-US" sz="2800" b="0" dirty="0"/>
            </a:br>
            <a:endParaRPr lang="en-US" altLang="en-US" sz="2800" b="0" dirty="0"/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2832627" cy="131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5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0"/>
            <a:ext cx="6408737" cy="508000"/>
          </a:xfrm>
        </p:spPr>
        <p:txBody>
          <a:bodyPr/>
          <a:lstStyle/>
          <a:p>
            <a:r>
              <a:rPr lang="en-US" dirty="0"/>
              <a:t>Environmental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2300287"/>
          </a:xfrm>
        </p:spPr>
        <p:txBody>
          <a:bodyPr/>
          <a:lstStyle/>
          <a:p>
            <a:r>
              <a:rPr lang="en-US" dirty="0"/>
              <a:t>Conserve water</a:t>
            </a:r>
          </a:p>
          <a:p>
            <a:r>
              <a:rPr lang="en-US" dirty="0"/>
              <a:t>Control pollution</a:t>
            </a:r>
          </a:p>
          <a:p>
            <a:r>
              <a:rPr lang="en-US" dirty="0"/>
              <a:t>Manage global warming</a:t>
            </a:r>
          </a:p>
          <a:p>
            <a:r>
              <a:rPr lang="en-US" dirty="0"/>
              <a:t>Produce food</a:t>
            </a:r>
          </a:p>
        </p:txBody>
      </p:sp>
      <p:pic>
        <p:nvPicPr>
          <p:cNvPr id="244738" name="Picture 2" descr="http://www.masters-education.com/wp-content/uploads/2012/04/teaching-environmental-scien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336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374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Energy Shortages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Recycling</a:t>
            </a:r>
          </a:p>
          <a:p>
            <a:pPr>
              <a:defRPr/>
            </a:pPr>
            <a:r>
              <a:rPr lang="en-US" dirty="0"/>
              <a:t>Alternative energy</a:t>
            </a:r>
          </a:p>
          <a:p>
            <a:pPr>
              <a:defRPr/>
            </a:pPr>
            <a:r>
              <a:rPr lang="en-US" dirty="0"/>
              <a:t>Concerns about global warming and climate change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95600"/>
            <a:ext cx="381000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964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179512" y="1196752"/>
            <a:ext cx="7772400" cy="6604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FF00"/>
                </a:solidFill>
              </a:rPr>
              <a:t>                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pic>
        <p:nvPicPr>
          <p:cNvPr id="14339" name="Picture 4" descr="Fotolia_24652556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4451137" cy="39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1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3548162" cy="889000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23528" y="2367880"/>
            <a:ext cx="62881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fossil fuels are depleted, look for more:</a:t>
            </a:r>
          </a:p>
          <a:p>
            <a:pPr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Wind turbines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Solar panels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Biofuels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sustainability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Taking care of the environment</a:t>
            </a:r>
          </a:p>
          <a:p>
            <a:pPr lvl="1">
              <a:buFontTx/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2431168" cy="16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606864" cy="17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7256"/>
            <a:ext cx="3103855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9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3600400" cy="6096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Green Jobs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sz="half" idx="1"/>
          </p:nvPr>
        </p:nvSpPr>
        <p:spPr>
          <a:xfrm>
            <a:off x="539552" y="2204864"/>
            <a:ext cx="32583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lawyer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Green architect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Sustainability consultant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Marine biologist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technician</a:t>
            </a:r>
          </a:p>
        </p:txBody>
      </p:sp>
      <p:sp>
        <p:nvSpPr>
          <p:cNvPr id="17412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2276872"/>
            <a:ext cx="3816424" cy="48768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Energy efficiency    specialist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Organic farmer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Compliance manager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Product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Wind energy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Solar Engineer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0"/>
            <a:ext cx="3816424" cy="19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7416800" cy="508000"/>
          </a:xfrm>
        </p:spPr>
        <p:txBody>
          <a:bodyPr/>
          <a:lstStyle/>
          <a:p>
            <a:pPr algn="ctr"/>
            <a:r>
              <a:rPr lang="en-US" dirty="0" err="1"/>
              <a:t>AchieveWORKS</a:t>
            </a:r>
            <a:r>
              <a:rPr lang="en-US" dirty="0"/>
              <a:t> Personality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57600"/>
            <a:ext cx="7416800" cy="5111750"/>
          </a:xfrm>
        </p:spPr>
        <p:txBody>
          <a:bodyPr/>
          <a:lstStyle/>
          <a:p>
            <a:r>
              <a:rPr lang="en-US" dirty="0"/>
              <a:t>Use your access code to set up an online portfolio and take this assessment.  </a:t>
            </a:r>
          </a:p>
          <a:p>
            <a:r>
              <a:rPr lang="en-US" dirty="0"/>
              <a:t>Your results are linked to matching careers.  </a:t>
            </a:r>
          </a:p>
        </p:txBody>
      </p:sp>
    </p:spTree>
    <p:extLst>
      <p:ext uri="{BB962C8B-B14F-4D97-AF65-F5344CB8AC3E}">
        <p14:creationId xmlns:p14="http://schemas.microsoft.com/office/powerpoint/2010/main" val="8101184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408737" cy="508000"/>
          </a:xfrm>
        </p:spPr>
        <p:txBody>
          <a:bodyPr/>
          <a:lstStyle/>
          <a:p>
            <a:r>
              <a:rPr lang="en-US" dirty="0"/>
              <a:t>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6481763" cy="3367087"/>
          </a:xfrm>
        </p:spPr>
        <p:txBody>
          <a:bodyPr/>
          <a:lstStyle/>
          <a:p>
            <a:r>
              <a:rPr lang="en-US" dirty="0"/>
              <a:t>Finance</a:t>
            </a:r>
          </a:p>
          <a:p>
            <a:r>
              <a:rPr lang="en-US" dirty="0"/>
              <a:t>Investments</a:t>
            </a:r>
          </a:p>
          <a:p>
            <a:r>
              <a:rPr lang="en-US" dirty="0"/>
              <a:t>Taxes</a:t>
            </a:r>
          </a:p>
          <a:p>
            <a:r>
              <a:rPr lang="en-US" dirty="0"/>
              <a:t>Entrepreneurship and small businesses</a:t>
            </a:r>
          </a:p>
          <a:p>
            <a:r>
              <a:rPr lang="en-US" dirty="0"/>
              <a:t>E-commerce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Fotolia_4365605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9600"/>
            <a:ext cx="2583160" cy="22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3913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5000"/>
            <a:ext cx="6408737" cy="508000"/>
          </a:xfrm>
        </p:spPr>
        <p:txBody>
          <a:bodyPr/>
          <a:lstStyle/>
          <a:p>
            <a:r>
              <a:rPr lang="en-US" dirty="0"/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200400"/>
            <a:ext cx="6481763" cy="1690687"/>
          </a:xfrm>
        </p:spPr>
        <p:txBody>
          <a:bodyPr/>
          <a:lstStyle/>
          <a:p>
            <a:r>
              <a:rPr lang="en-US" dirty="0"/>
              <a:t>As older teachers retire, there will be an increasing need for teachers of the New Millennial generation.</a:t>
            </a:r>
          </a:p>
        </p:txBody>
      </p:sp>
      <p:pic>
        <p:nvPicPr>
          <p:cNvPr id="245762" name="Picture 2" descr="http://www.personalizationmall.com/cat_image/300/14331-32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81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674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0200"/>
            <a:ext cx="6408737" cy="508000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367087"/>
          </a:xfrm>
        </p:spPr>
        <p:txBody>
          <a:bodyPr/>
          <a:lstStyle/>
          <a:p>
            <a:r>
              <a:rPr lang="en-US" dirty="0"/>
              <a:t>Law enforcement</a:t>
            </a:r>
          </a:p>
          <a:p>
            <a:r>
              <a:rPr lang="en-US" dirty="0"/>
              <a:t>Intelligence</a:t>
            </a:r>
          </a:p>
          <a:p>
            <a:r>
              <a:rPr lang="en-US" dirty="0"/>
              <a:t>Forensics</a:t>
            </a:r>
          </a:p>
          <a:p>
            <a:r>
              <a:rPr lang="en-US" dirty="0"/>
              <a:t>International relations </a:t>
            </a:r>
          </a:p>
          <a:p>
            <a:r>
              <a:rPr lang="en-US" dirty="0"/>
              <a:t>Foreign affairs</a:t>
            </a:r>
          </a:p>
          <a:p>
            <a:r>
              <a:rPr lang="en-US" dirty="0"/>
              <a:t>Security administration</a:t>
            </a:r>
          </a:p>
        </p:txBody>
      </p:sp>
      <p:pic>
        <p:nvPicPr>
          <p:cNvPr id="246786" name="Picture 2" descr="http://www.bmibank.com.bh/eBanking/PublishingImages/security-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83" y="228600"/>
            <a:ext cx="45011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0626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548264" cy="1223963"/>
          </a:xfrm>
        </p:spPr>
        <p:txBody>
          <a:bodyPr/>
          <a:lstStyle/>
          <a:p>
            <a:r>
              <a:rPr lang="en-US" altLang="en-US" sz="3200" dirty="0">
                <a:latin typeface="Arial Rounded MT Bold" panose="020F0704030504030204" pitchFamily="34" charset="0"/>
              </a:rPr>
              <a:t>           Top Jobs for the Future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2098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Entertainment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Health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Information 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Travel/Transportation</a:t>
            </a:r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52223" y="22860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Law/Law enforcement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Services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Sports and related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Trades </a:t>
            </a: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235951"/>
            <a:ext cx="2705100" cy="26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8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1295400" y="1295400"/>
            <a:ext cx="6476256" cy="842963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Fastest Growing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4458698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Biomedical engineer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Network systems and data communications analyst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Home health aides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29700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2514600"/>
            <a:ext cx="3810000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Financial examiners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Medical scientists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Physician assistants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Skin care specialists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Biochemists and biophysicists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Athletic Trainers</a:t>
            </a:r>
          </a:p>
        </p:txBody>
      </p:sp>
    </p:spTree>
    <p:extLst>
      <p:ext uri="{BB962C8B-B14F-4D97-AF65-F5344CB8AC3E}">
        <p14:creationId xmlns:p14="http://schemas.microsoft.com/office/powerpoint/2010/main" val="39010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  <p:extLst>
      <p:ext uri="{BB962C8B-B14F-4D97-AF65-F5344CB8AC3E}">
        <p14:creationId xmlns:p14="http://schemas.microsoft.com/office/powerpoint/2010/main" val="9952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402467" cy="914400"/>
          </a:xfrm>
        </p:spPr>
        <p:txBody>
          <a:bodyPr/>
          <a:lstStyle/>
          <a:p>
            <a:pPr algn="ctr"/>
            <a:r>
              <a:rPr lang="en-US" altLang="en-US" sz="2800" b="0" dirty="0">
                <a:latin typeface="Arial Rounded MT Bold" panose="020F0704030504030204" pitchFamily="34" charset="0"/>
              </a:rPr>
              <a:t>Top Paying Jobs (Over $50,000)</a:t>
            </a:r>
            <a:br>
              <a:rPr lang="en-US" altLang="en-US" sz="2800" b="0" dirty="0">
                <a:latin typeface="Arial Rounded MT Bold" panose="020F0704030504030204" pitchFamily="34" charset="0"/>
              </a:rPr>
            </a:br>
            <a:br>
              <a:rPr lang="en-US" altLang="en-US" sz="2800" b="0" dirty="0">
                <a:latin typeface="Arial Rounded MT Bold" panose="020F0704030504030204" pitchFamily="34" charset="0"/>
              </a:rPr>
            </a:br>
            <a:r>
              <a:rPr lang="en-US" altLang="en-US" sz="2800" b="0" dirty="0">
                <a:latin typeface="Century Gothic" panose="020B0502020202020204" pitchFamily="34" charset="0"/>
              </a:rPr>
              <a:t>Require math and science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28235"/>
            <a:ext cx="3290292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Chemical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Computer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Occupational therapy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Aerospace engineering</a:t>
            </a:r>
            <a:endParaRPr lang="en-US" altLang="en-US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3933056"/>
            <a:ext cx="4536504" cy="2710429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Computer science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Civil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Nursing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Environmental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Construction 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Physics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Economics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8095"/>
            <a:ext cx="1512168" cy="134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07" y="2632728"/>
            <a:ext cx="1813871" cy="10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7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91" y="4759342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http://1gpwwk3igz9h1fu14n2ig8i4.wpengine.netdna-cdn.com/wp-content/uploads/2013/10/photodune-734258-home-health-care-s-946x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7416800" cy="508000"/>
          </a:xfrm>
        </p:spPr>
        <p:txBody>
          <a:bodyPr/>
          <a:lstStyle/>
          <a:p>
            <a:pPr algn="ctr"/>
            <a:r>
              <a:rPr lang="en-US" sz="3200" b="1" dirty="0"/>
              <a:t>Keys to Success: Find Your 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2590800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secret of success is making your vocation your vacation.</a:t>
            </a:r>
          </a:p>
          <a:p>
            <a:pPr marL="0" indent="0">
              <a:buNone/>
            </a:pPr>
            <a:r>
              <a:rPr lang="en-US" dirty="0"/>
              <a:t>                    Mark Twain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cdn1.thefamouspeople.com/profiles/images/mark-tw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793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7416800" cy="438150"/>
          </a:xfrm>
        </p:spPr>
        <p:txBody>
          <a:bodyPr/>
          <a:lstStyle/>
          <a:p>
            <a:r>
              <a:rPr lang="en-US" sz="3200" b="1" dirty="0"/>
              <a:t>Keys to Success: Find Your 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74168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 Types of Work: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job </a:t>
            </a:r>
            <a:r>
              <a:rPr lang="en-US" sz="2400" dirty="0"/>
              <a:t>(what you do for a paycheck)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career </a:t>
            </a:r>
            <a:r>
              <a:rPr lang="en-US" sz="2400" dirty="0"/>
              <a:t>(personally meaningful work)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calling </a:t>
            </a:r>
            <a:r>
              <a:rPr lang="en-US" sz="2400" dirty="0"/>
              <a:t>(a passionate commitment)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Martin Seligman says that you know you have found a calling when you are in the stare of flow.  He defines flow as: </a:t>
            </a:r>
          </a:p>
          <a:p>
            <a:pPr marL="0" indent="0">
              <a:buNone/>
            </a:pPr>
            <a:r>
              <a:rPr lang="en-US" dirty="0"/>
              <a:t>a complete absorption in an activity whole challenges mesh perfectly with your abilities.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pPr algn="ctr"/>
            <a:r>
              <a:rPr lang="en-US" altLang="en-US" b="1" dirty="0"/>
              <a:t>Directions for the Personality Assessment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1149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Find a time when you are not tired or rushed.</a:t>
            </a:r>
          </a:p>
          <a:p>
            <a:r>
              <a:rPr lang="en-US" altLang="en-US" dirty="0"/>
              <a:t>There are no right or wrong answers.  </a:t>
            </a:r>
          </a:p>
          <a:p>
            <a:r>
              <a:rPr lang="en-US" altLang="en-US" dirty="0"/>
              <a:t>Answer quickly giving your first impression.  Do not over analyze.</a:t>
            </a:r>
          </a:p>
          <a:p>
            <a:r>
              <a:rPr lang="en-US" altLang="en-US" dirty="0"/>
              <a:t>You will have a chance to look at your profile and change it if you think it is not correct.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7495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Directions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Answer the questions </a:t>
            </a:r>
            <a:r>
              <a:rPr lang="en-US" altLang="en-US" dirty="0">
                <a:solidFill>
                  <a:srgbClr val="C90715"/>
                </a:solidFill>
              </a:rPr>
              <a:t>honestly</a:t>
            </a:r>
            <a:r>
              <a:rPr lang="en-US" altLang="en-US" dirty="0"/>
              <a:t> to get the best results.</a:t>
            </a:r>
          </a:p>
          <a:p>
            <a:r>
              <a:rPr lang="en-US" altLang="en-US" dirty="0"/>
              <a:t>Answer the questions </a:t>
            </a:r>
            <a:r>
              <a:rPr lang="en-US" altLang="en-US" dirty="0">
                <a:solidFill>
                  <a:srgbClr val="C00000"/>
                </a:solidFill>
              </a:rPr>
              <a:t>how you usually are when you are not stressed.  </a:t>
            </a:r>
          </a:p>
          <a:p>
            <a:r>
              <a:rPr lang="en-US" altLang="en-US" dirty="0"/>
              <a:t>Do not answer the questions:</a:t>
            </a:r>
          </a:p>
          <a:p>
            <a:pPr lvl="1"/>
            <a:r>
              <a:rPr lang="en-US" altLang="en-US" dirty="0"/>
              <a:t>How you want to be</a:t>
            </a:r>
          </a:p>
          <a:p>
            <a:pPr lvl="1"/>
            <a:r>
              <a:rPr lang="en-US" altLang="en-US" dirty="0"/>
              <a:t>How you have to be at home, work or school</a:t>
            </a:r>
          </a:p>
          <a:p>
            <a:pPr lvl="1"/>
            <a:r>
              <a:rPr lang="en-US" altLang="en-US" dirty="0"/>
              <a:t>How others want you to be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8932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Important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There are no good or bad types.  </a:t>
            </a:r>
            <a:r>
              <a:rPr lang="en-US" dirty="0"/>
              <a:t>Each type has personal strengths that can be used in the workplace.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Answer the questions </a:t>
            </a:r>
            <a:r>
              <a:rPr lang="en-US" dirty="0">
                <a:solidFill>
                  <a:srgbClr val="C00000"/>
                </a:solidFill>
              </a:rPr>
              <a:t>honestly</a:t>
            </a:r>
            <a:r>
              <a:rPr lang="en-US" dirty="0"/>
              <a:t> to get the best results.  If you don’t answer the questions honestly, the career suggestions will not  be a good match for you.  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572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Directions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The test does not measure:</a:t>
            </a:r>
          </a:p>
          <a:p>
            <a:pPr lvl="1"/>
            <a:r>
              <a:rPr lang="en-US" altLang="en-US" sz="3200" b="0" dirty="0"/>
              <a:t>Intelligence</a:t>
            </a:r>
          </a:p>
          <a:p>
            <a:pPr lvl="1"/>
            <a:r>
              <a:rPr lang="en-US" altLang="en-US" sz="3200" b="0" dirty="0"/>
              <a:t>Psychological or emotional health</a:t>
            </a:r>
          </a:p>
          <a:p>
            <a:pPr marL="57150" indent="0">
              <a:buNone/>
            </a:pPr>
            <a:endParaRPr lang="en-US" altLang="en-US" sz="3200" dirty="0"/>
          </a:p>
          <a:p>
            <a:pPr marL="57150" indent="0">
              <a:buNone/>
            </a:pPr>
            <a:r>
              <a:rPr lang="en-US" altLang="en-US" sz="3200" dirty="0"/>
              <a:t>The assessment identifies your personal strengths and matches them to possible careers.</a:t>
            </a:r>
            <a:endParaRPr lang="en-US" altLang="en-US" sz="3200" b="0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280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4 Dimensions of Personality Type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1075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Extravert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Introvert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How we interact with the world and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where we place our energy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Sensing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Intuition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The kind of information we naturally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notice and remember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Thinking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Feeling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How we make decisions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Judging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Perceptive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Whether we prefer to live in a structured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or more spontaneous way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6645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>
          <a:xfrm>
            <a:off x="581025" y="1143000"/>
            <a:ext cx="7772400" cy="1143000"/>
          </a:xfrm>
        </p:spPr>
        <p:txBody>
          <a:bodyPr/>
          <a:lstStyle/>
          <a:p>
            <a:r>
              <a:rPr lang="en-US" altLang="en-US" b="1" dirty="0"/>
              <a:t>Extravert or Introvert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05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14600"/>
            <a:ext cx="81534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cs typeface="+mn-cs"/>
              </a:rPr>
              <a:t>How we interact with the world and where we place our energy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1400" dirty="0">
                <a:latin typeface="+mj-lt"/>
                <a:cs typeface="+mn-cs"/>
              </a:rPr>
              <a:t>    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E</a:t>
            </a:r>
            <a:r>
              <a:rPr lang="en-US" sz="1400" dirty="0">
                <a:solidFill>
                  <a:srgbClr val="FFFF00"/>
                </a:solidFill>
                <a:latin typeface="+mj-lt"/>
                <a:cs typeface="+mn-cs"/>
              </a:rPr>
              <a:t>_</a:t>
            </a:r>
            <a:r>
              <a:rPr lang="en-US" sz="1400" dirty="0">
                <a:latin typeface="+mj-lt"/>
                <a:cs typeface="+mn-cs"/>
              </a:rPr>
              <a:t>____________________________|____________________________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I</a:t>
            </a:r>
          </a:p>
          <a:p>
            <a:pPr eaLnBrk="0" hangingPunct="0">
              <a:defRPr/>
            </a:pPr>
            <a:r>
              <a:rPr lang="en-US" sz="1400" dirty="0">
                <a:latin typeface="+mj-lt"/>
                <a:cs typeface="+mn-cs"/>
              </a:rPr>
              <a:t>       </a:t>
            </a:r>
            <a:r>
              <a:rPr lang="en-US" sz="2400" dirty="0">
                <a:latin typeface="+mj-lt"/>
                <a:cs typeface="+mn-cs"/>
              </a:rPr>
              <a:t>Extraversion	</a:t>
            </a:r>
            <a:r>
              <a:rPr lang="en-US" sz="1400" dirty="0">
                <a:latin typeface="+mj-lt"/>
                <a:cs typeface="+mn-cs"/>
              </a:rPr>
              <a:t>		              </a:t>
            </a:r>
            <a:r>
              <a:rPr lang="en-US" sz="2400" dirty="0">
                <a:latin typeface="+mj-lt"/>
                <a:cs typeface="+mn-cs"/>
              </a:rPr>
              <a:t>Introversion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81000"/>
            <a:ext cx="5943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Arial Rounded MT Bold" pitchFamily="34" charset="0"/>
              </a:rPr>
              <a:t>            </a:t>
            </a:r>
            <a:r>
              <a:rPr lang="en-US" altLang="en-US" sz="3200" dirty="0">
                <a:solidFill>
                  <a:srgbClr val="663300"/>
                </a:solidFill>
                <a:latin typeface="Arial Rounded MT Bold" pitchFamily="34" charset="0"/>
              </a:rPr>
              <a:t>Personality Type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1066800"/>
            <a:ext cx="9144000" cy="2514600"/>
          </a:xfrm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buNone/>
              <a:defRPr/>
            </a:pPr>
            <a:r>
              <a:rPr lang="en-US" altLang="en-US" sz="4800" b="1" dirty="0">
                <a:solidFill>
                  <a:srgbClr val="00FF00"/>
                </a:solidFill>
              </a:rPr>
              <a:t>        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altLang="en-US" sz="4000" b="1" dirty="0"/>
              <a:t>                           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US" altLang="en-US" sz="3800" b="1" dirty="0">
                <a:solidFill>
                  <a:srgbClr val="B00000"/>
                </a:solidFill>
                <a:latin typeface="Century Gothic" panose="020B0502020202020204" pitchFamily="34" charset="0"/>
              </a:rPr>
              <a:t>Extravert         Introvert 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09" charset="-128"/>
              </a:rPr>
              <a:t>How we interact with the world and</a:t>
            </a:r>
            <a:b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09" charset="-128"/>
              </a:rPr>
            </a:br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09" charset="-128"/>
              </a:rPr>
              <a:t>    where we place our energy</a:t>
            </a:r>
            <a:endParaRPr lang="en-US" altLang="en-US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sz="2800" b="1" dirty="0"/>
              <a:t>Personality and Work Environment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Extraverts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4149725"/>
          </a:xfrm>
        </p:spPr>
        <p:txBody>
          <a:bodyPr/>
          <a:lstStyle/>
          <a:p>
            <a:r>
              <a:rPr lang="en-US" dirty="0"/>
              <a:t>Are career generalists </a:t>
            </a:r>
          </a:p>
          <a:p>
            <a:r>
              <a:rPr lang="en-US" dirty="0"/>
              <a:t>Like variety and action</a:t>
            </a:r>
          </a:p>
          <a:p>
            <a:r>
              <a:rPr lang="en-US" dirty="0"/>
              <a:t>Are good at communication</a:t>
            </a:r>
          </a:p>
          <a:p>
            <a:r>
              <a:rPr lang="en-US" dirty="0"/>
              <a:t>Like to talk while working</a:t>
            </a:r>
          </a:p>
          <a:p>
            <a:r>
              <a:rPr lang="en-US" dirty="0"/>
              <a:t>Learn by talking with others</a:t>
            </a:r>
          </a:p>
          <a:p>
            <a:r>
              <a:rPr lang="en-US" dirty="0"/>
              <a:t>Like to work as part of a team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Introverts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95800" y="2286000"/>
            <a:ext cx="4041775" cy="3951288"/>
          </a:xfrm>
        </p:spPr>
        <p:txBody>
          <a:bodyPr/>
          <a:lstStyle/>
          <a:p>
            <a:r>
              <a:rPr lang="en-US" dirty="0"/>
              <a:t>Are career specialists</a:t>
            </a:r>
          </a:p>
          <a:p>
            <a:r>
              <a:rPr lang="en-US" dirty="0"/>
              <a:t>Like quiet for concentration</a:t>
            </a:r>
          </a:p>
          <a:p>
            <a:r>
              <a:rPr lang="en-US" dirty="0"/>
              <a:t>Think before acting</a:t>
            </a:r>
          </a:p>
          <a:p>
            <a:r>
              <a:rPr lang="en-US" dirty="0"/>
              <a:t>Prefer written communication</a:t>
            </a:r>
          </a:p>
          <a:p>
            <a:r>
              <a:rPr lang="en-US" dirty="0"/>
              <a:t>Learn by reading</a:t>
            </a:r>
          </a:p>
          <a:p>
            <a:r>
              <a:rPr lang="en-US" dirty="0"/>
              <a:t>Prefer working alone</a:t>
            </a:r>
          </a:p>
        </p:txBody>
      </p:sp>
    </p:spTree>
    <p:extLst>
      <p:ext uri="{BB962C8B-B14F-4D97-AF65-F5344CB8AC3E}">
        <p14:creationId xmlns:p14="http://schemas.microsoft.com/office/powerpoint/2010/main" val="406234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1600200" y="1143000"/>
            <a:ext cx="6408737" cy="508000"/>
          </a:xfrm>
        </p:spPr>
        <p:txBody>
          <a:bodyPr/>
          <a:lstStyle/>
          <a:p>
            <a:r>
              <a:rPr lang="en-US" altLang="en-US" b="1" dirty="0"/>
              <a:t>Job Jar Activity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1447800" y="2133600"/>
            <a:ext cx="6481763" cy="29098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Introducing the assessments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408737" cy="5080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524000"/>
            <a:ext cx="3163888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Extravert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Customer service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Sales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Public relations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Human resources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Physical therapist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Financial advisor 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management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447800"/>
            <a:ext cx="3165475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Introvert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Software engineer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Graphic designer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Pharmacist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752594"/>
            <a:ext cx="85344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+mj-lt"/>
              </a:rPr>
              <a:t>            </a:t>
            </a: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Activity: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Talkers </a:t>
            </a:r>
            <a:r>
              <a:rPr lang="en-US" sz="24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Vs</a:t>
            </a:r>
            <a:r>
              <a:rPr lang="en-US" sz="32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 Listeners</a:t>
            </a:r>
          </a:p>
          <a:p>
            <a:endParaRPr lang="en-US" sz="3200" dirty="0">
              <a:latin typeface="+mj-lt"/>
            </a:endParaRPr>
          </a:p>
          <a:p>
            <a:r>
              <a:rPr lang="en-US" sz="2800" dirty="0">
                <a:latin typeface="+mn-lt"/>
              </a:rPr>
              <a:t>In the classroom, talkers volunteer to speak and do so frequently.  Listeners are people who prefer to stay quiet and rarely join in on the discussions. I want you to identify yourself as a</a:t>
            </a:r>
            <a:r>
              <a:rPr lang="en-US" sz="2800" dirty="0">
                <a:latin typeface="Century Gothic" panose="020B0502020202020204" pitchFamily="34" charset="0"/>
              </a:rPr>
              <a:t>: </a:t>
            </a:r>
          </a:p>
          <a:p>
            <a:r>
              <a:rPr lang="en-US" sz="3200" dirty="0">
                <a:solidFill>
                  <a:srgbClr val="66FF33"/>
                </a:solidFill>
                <a:latin typeface="Century Gothic" panose="020B0502020202020204" pitchFamily="34" charset="0"/>
              </a:rPr>
              <a:t>       </a:t>
            </a:r>
          </a:p>
          <a:p>
            <a:r>
              <a:rPr lang="en-US" sz="3200" dirty="0">
                <a:solidFill>
                  <a:srgbClr val="66FF33"/>
                </a:solidFill>
                <a:latin typeface="+mj-lt"/>
              </a:rPr>
              <a:t>       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Talker </a:t>
            </a:r>
            <a:r>
              <a:rPr lang="en-US" sz="3200" dirty="0">
                <a:solidFill>
                  <a:srgbClr val="66FF33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>
                <a:solidFill>
                  <a:srgbClr val="66FF33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                   or              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Listener</a:t>
            </a:r>
            <a:r>
              <a:rPr lang="en-US" sz="32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00574"/>
            <a:ext cx="2449556" cy="13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34" y="4591050"/>
            <a:ext cx="2340366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3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8229600" cy="1143000"/>
          </a:xfrm>
        </p:spPr>
        <p:txBody>
          <a:bodyPr/>
          <a:lstStyle/>
          <a:p>
            <a:pPr algn="ctr"/>
            <a:r>
              <a:rPr lang="en-US" altLang="en-US" dirty="0"/>
              <a:t>Group Activity:</a:t>
            </a:r>
            <a:br>
              <a:rPr lang="en-US" altLang="en-US" dirty="0"/>
            </a:br>
            <a:r>
              <a:rPr lang="en-US" altLang="en-US" dirty="0"/>
              <a:t>Talkers and Listeners</a:t>
            </a:r>
          </a:p>
        </p:txBody>
      </p:sp>
      <p:sp>
        <p:nvSpPr>
          <p:cNvPr id="111619" name="Text Placeholder 2"/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4040188" cy="639762"/>
          </a:xfrm>
        </p:spPr>
        <p:txBody>
          <a:bodyPr/>
          <a:lstStyle/>
          <a:p>
            <a:r>
              <a:rPr lang="en-US" altLang="en-US" dirty="0"/>
              <a:t>     </a:t>
            </a:r>
            <a:r>
              <a:rPr lang="en-US" altLang="en-US" dirty="0">
                <a:solidFill>
                  <a:srgbClr val="C00000"/>
                </a:solidFill>
              </a:rPr>
              <a:t>Talker</a:t>
            </a:r>
          </a:p>
        </p:txBody>
      </p:sp>
      <p:sp>
        <p:nvSpPr>
          <p:cNvPr id="111620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590800"/>
            <a:ext cx="4040188" cy="3951288"/>
          </a:xfrm>
        </p:spPr>
        <p:txBody>
          <a:bodyPr/>
          <a:lstStyle/>
          <a:p>
            <a:r>
              <a:rPr lang="en-US" altLang="en-US" dirty="0"/>
              <a:t>What made me a talker?</a:t>
            </a:r>
          </a:p>
          <a:p>
            <a:r>
              <a:rPr lang="en-US" altLang="en-US" dirty="0"/>
              <a:t>How can I develop my listening skills?</a:t>
            </a:r>
          </a:p>
          <a:p>
            <a:r>
              <a:rPr lang="en-US" altLang="en-US" dirty="0"/>
              <a:t>How can I help listeners talk more?</a:t>
            </a:r>
          </a:p>
        </p:txBody>
      </p:sp>
      <p:sp>
        <p:nvSpPr>
          <p:cNvPr id="11162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981200"/>
            <a:ext cx="4041775" cy="639762"/>
          </a:xfrm>
        </p:spPr>
        <p:txBody>
          <a:bodyPr/>
          <a:lstStyle/>
          <a:p>
            <a:r>
              <a:rPr lang="en-US" altLang="en-US" dirty="0">
                <a:solidFill>
                  <a:srgbClr val="8B157A"/>
                </a:solidFill>
              </a:rPr>
              <a:t>   </a:t>
            </a:r>
            <a:r>
              <a:rPr lang="en-US" altLang="en-US" dirty="0">
                <a:solidFill>
                  <a:srgbClr val="C00000"/>
                </a:solidFill>
              </a:rPr>
              <a:t>Listener</a:t>
            </a:r>
          </a:p>
        </p:txBody>
      </p:sp>
      <p:sp>
        <p:nvSpPr>
          <p:cNvPr id="111622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667000"/>
            <a:ext cx="4041775" cy="3951288"/>
          </a:xfrm>
        </p:spPr>
        <p:txBody>
          <a:bodyPr/>
          <a:lstStyle/>
          <a:p>
            <a:r>
              <a:rPr lang="en-US" altLang="en-US" dirty="0"/>
              <a:t>What made me a listener?</a:t>
            </a:r>
          </a:p>
          <a:p>
            <a:r>
              <a:rPr lang="en-US" altLang="en-US" dirty="0"/>
              <a:t>How can I develop my talking skills?</a:t>
            </a:r>
          </a:p>
          <a:p>
            <a:r>
              <a:rPr lang="en-US" altLang="en-US" dirty="0"/>
              <a:t>How can I help talkers listen more?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 idx="4294967295"/>
          </p:nvPr>
        </p:nvSpPr>
        <p:spPr>
          <a:xfrm>
            <a:off x="685800" y="990600"/>
            <a:ext cx="7886700" cy="1143000"/>
          </a:xfrm>
        </p:spPr>
        <p:txBody>
          <a:bodyPr/>
          <a:lstStyle/>
          <a:p>
            <a:pPr algn="ctr"/>
            <a:r>
              <a:rPr lang="en-US" altLang="en-US" b="1" dirty="0"/>
              <a:t>Sensing or Intuitive 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4294967295"/>
          </p:nvPr>
        </p:nvSpPr>
        <p:spPr>
          <a:xfrm>
            <a:off x="609600" y="2057400"/>
            <a:ext cx="8153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743200"/>
            <a:ext cx="72390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cs typeface="+mn-cs"/>
              </a:rPr>
              <a:t>The kind of information we naturally notice and remember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S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N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Sensing	</a:t>
            </a:r>
            <a:r>
              <a:rPr lang="en-US" sz="1400" dirty="0">
                <a:latin typeface="+mj-lt"/>
                <a:cs typeface="+mn-cs"/>
              </a:rPr>
              <a:t> 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Intuition</a:t>
            </a:r>
            <a:r>
              <a:rPr lang="en-US" dirty="0">
                <a:cs typeface="+mn-cs"/>
              </a:rPr>
              <a:t>								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Sensing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438400"/>
            <a:ext cx="4040188" cy="3951288"/>
          </a:xfrm>
        </p:spPr>
        <p:txBody>
          <a:bodyPr/>
          <a:lstStyle/>
          <a:p>
            <a:r>
              <a:rPr lang="en-US" dirty="0"/>
              <a:t>Are realistic and practical</a:t>
            </a:r>
          </a:p>
          <a:p>
            <a:r>
              <a:rPr lang="en-US" dirty="0"/>
              <a:t>Like standard ways of doing the job</a:t>
            </a:r>
          </a:p>
          <a:p>
            <a:r>
              <a:rPr lang="en-US" dirty="0"/>
              <a:t>Focus on facts and details</a:t>
            </a:r>
          </a:p>
          <a:p>
            <a:r>
              <a:rPr lang="en-US" dirty="0"/>
              <a:t>Learn from experience</a:t>
            </a:r>
          </a:p>
          <a:p>
            <a:r>
              <a:rPr lang="en-US" dirty="0"/>
              <a:t>Like tangible outcomes</a:t>
            </a:r>
          </a:p>
          <a:p>
            <a:r>
              <a:rPr lang="en-US" dirty="0"/>
              <a:t>Use common sense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8288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Intuitive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438400"/>
            <a:ext cx="4041775" cy="3951288"/>
          </a:xfrm>
        </p:spPr>
        <p:txBody>
          <a:bodyPr/>
          <a:lstStyle/>
          <a:p>
            <a:r>
              <a:rPr lang="en-US" dirty="0"/>
              <a:t>Like challenging and complex problems</a:t>
            </a:r>
          </a:p>
          <a:p>
            <a:r>
              <a:rPr lang="en-US" dirty="0"/>
              <a:t>Like new ways of doing the job</a:t>
            </a:r>
          </a:p>
          <a:p>
            <a:r>
              <a:rPr lang="en-US" dirty="0"/>
              <a:t>Focus on the big picture</a:t>
            </a:r>
          </a:p>
          <a:p>
            <a:r>
              <a:rPr lang="en-US" dirty="0"/>
              <a:t>Value creative insight, creativity, imagination and originality</a:t>
            </a:r>
          </a:p>
        </p:txBody>
      </p:sp>
    </p:spTree>
    <p:extLst>
      <p:ext uri="{BB962C8B-B14F-4D97-AF65-F5344CB8AC3E}">
        <p14:creationId xmlns:p14="http://schemas.microsoft.com/office/powerpoint/2010/main" val="2438593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5334000" cy="9144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295400"/>
            <a:ext cx="3352800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Sensing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executives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programmers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Doctors and dentists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Interior decorators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295400"/>
            <a:ext cx="3165475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Intuitive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Psychologists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Photographers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Professors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Writers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1447800" y="1676400"/>
            <a:ext cx="7416800" cy="508000"/>
          </a:xfrm>
        </p:spPr>
        <p:txBody>
          <a:bodyPr/>
          <a:lstStyle/>
          <a:p>
            <a:r>
              <a:rPr lang="en-US" altLang="en-US" b="1" dirty="0"/>
              <a:t>Personality Exercise</a:t>
            </a:r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>
          <a:xfrm>
            <a:off x="609600" y="2819400"/>
            <a:ext cx="7416800" cy="3200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Write about the picture for 3 minutes.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69987"/>
            <a:ext cx="5180013" cy="51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 idx="4294967295"/>
          </p:nvPr>
        </p:nvSpPr>
        <p:spPr>
          <a:xfrm>
            <a:off x="1981200" y="990600"/>
            <a:ext cx="5029200" cy="1143000"/>
          </a:xfrm>
        </p:spPr>
        <p:txBody>
          <a:bodyPr/>
          <a:lstStyle/>
          <a:p>
            <a:pPr algn="ctr"/>
            <a:r>
              <a:rPr lang="en-US" altLang="en-US" b="1" dirty="0"/>
              <a:t>Thinking or Feeling</a:t>
            </a:r>
          </a:p>
        </p:txBody>
      </p:sp>
      <p:sp>
        <p:nvSpPr>
          <p:cNvPr id="116739" name="Content Placeholder 2"/>
          <p:cNvSpPr>
            <a:spLocks noGrp="1"/>
          </p:cNvSpPr>
          <p:nvPr>
            <p:ph idx="4294967295"/>
          </p:nvPr>
        </p:nvSpPr>
        <p:spPr>
          <a:xfrm>
            <a:off x="914400" y="20574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276600"/>
            <a:ext cx="7848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latin typeface="+mj-lt"/>
                <a:cs typeface="+mn-cs"/>
              </a:rPr>
              <a:t>How we make decisions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+mn-cs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T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F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    Thinking	</a:t>
            </a:r>
            <a:r>
              <a:rPr lang="en-US" sz="1400" dirty="0">
                <a:latin typeface="+mj-lt"/>
                <a:cs typeface="+mn-cs"/>
              </a:rPr>
              <a:t>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Feeling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526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Thinking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362200"/>
            <a:ext cx="4040188" cy="3951288"/>
          </a:xfrm>
        </p:spPr>
        <p:txBody>
          <a:bodyPr/>
          <a:lstStyle/>
          <a:p>
            <a:r>
              <a:rPr lang="en-US" dirty="0"/>
              <a:t>Use logic to make decisions</a:t>
            </a:r>
          </a:p>
          <a:p>
            <a:r>
              <a:rPr lang="en-US" dirty="0"/>
              <a:t>Objective and rational</a:t>
            </a:r>
          </a:p>
          <a:p>
            <a:r>
              <a:rPr lang="en-US" dirty="0"/>
              <a:t>Like to be respected for their expertise</a:t>
            </a:r>
          </a:p>
          <a:p>
            <a:r>
              <a:rPr lang="en-US" dirty="0"/>
              <a:t>Follow policy</a:t>
            </a:r>
          </a:p>
          <a:p>
            <a:r>
              <a:rPr lang="en-US" dirty="0"/>
              <a:t>Firm-minded and sometimes critical</a:t>
            </a:r>
          </a:p>
          <a:p>
            <a:r>
              <a:rPr lang="en-US" dirty="0"/>
              <a:t>Value money, prestige and power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7526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Feeling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362200"/>
            <a:ext cx="4041775" cy="3951288"/>
          </a:xfrm>
        </p:spPr>
        <p:txBody>
          <a:bodyPr/>
          <a:lstStyle/>
          <a:p>
            <a:r>
              <a:rPr lang="en-US" dirty="0"/>
              <a:t>Use personal values to make decisions</a:t>
            </a:r>
          </a:p>
          <a:p>
            <a:r>
              <a:rPr lang="en-US" dirty="0"/>
              <a:t>Promote harmony</a:t>
            </a:r>
          </a:p>
          <a:p>
            <a:r>
              <a:rPr lang="en-US" dirty="0"/>
              <a:t>Relate well to others</a:t>
            </a:r>
          </a:p>
          <a:p>
            <a:r>
              <a:rPr lang="en-US" dirty="0"/>
              <a:t>Enjoy providing service to others</a:t>
            </a:r>
          </a:p>
          <a:p>
            <a:r>
              <a:rPr lang="en-US" dirty="0"/>
              <a:t>Value careers that make a contribution to humanity</a:t>
            </a:r>
          </a:p>
        </p:txBody>
      </p:sp>
    </p:spTree>
    <p:extLst>
      <p:ext uri="{BB962C8B-B14F-4D97-AF65-F5344CB8AC3E}">
        <p14:creationId xmlns:p14="http://schemas.microsoft.com/office/powerpoint/2010/main" val="135704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Making a Career Decision</a:t>
            </a:r>
          </a:p>
        </p:txBody>
      </p:sp>
      <p:pic>
        <p:nvPicPr>
          <p:cNvPr id="675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0944"/>
            <a:ext cx="5681663" cy="40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432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1219200" y="990600"/>
            <a:ext cx="5181600" cy="5080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    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Thinking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managers and administrators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Specialist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Mathematicians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Doctors and dentists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Military leaders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Feeling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Child care workers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Social workers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Counselors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Family practice physicians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Pediatricians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Interior decorators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Photographers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 and</a:t>
            </a:r>
          </a:p>
          <a:p>
            <a:pPr marL="0" indent="0">
              <a:buNone/>
              <a:defRPr/>
            </a:pPr>
            <a:r>
              <a:rPr lang="en-US" sz="2400" dirty="0">
                <a:ea typeface="ＭＳ Ｐゴシック" pitchFamily="-109" charset="-128"/>
              </a:rPr>
              <a:t>           musicians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 idx="4294967295"/>
          </p:nvPr>
        </p:nvSpPr>
        <p:spPr>
          <a:xfrm>
            <a:off x="914400" y="1193800"/>
            <a:ext cx="6705600" cy="1143000"/>
          </a:xfrm>
        </p:spPr>
        <p:txBody>
          <a:bodyPr/>
          <a:lstStyle/>
          <a:p>
            <a:pPr algn="ctr"/>
            <a:r>
              <a:rPr lang="en-US" altLang="en-US" b="1" dirty="0"/>
              <a:t>Judging or Perceptive</a:t>
            </a:r>
          </a:p>
        </p:txBody>
      </p:sp>
      <p:sp>
        <p:nvSpPr>
          <p:cNvPr id="118787" name="Content Placeholder 2"/>
          <p:cNvSpPr>
            <a:spLocks noGrp="1"/>
          </p:cNvSpPr>
          <p:nvPr>
            <p:ph idx="4294967295"/>
          </p:nvPr>
        </p:nvSpPr>
        <p:spPr>
          <a:xfrm>
            <a:off x="838200" y="2819400"/>
            <a:ext cx="7772400" cy="35052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336800"/>
            <a:ext cx="8153400" cy="218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+mj-lt"/>
                <a:cs typeface="+mn-cs"/>
              </a:rPr>
              <a:t>  </a:t>
            </a:r>
            <a:r>
              <a:rPr lang="en-US" sz="2400" b="1" dirty="0">
                <a:latin typeface="+mj-lt"/>
                <a:cs typeface="+mn-cs"/>
              </a:rPr>
              <a:t>Whether we prefer to live in a more structured or spontaneous way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+mn-cs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J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P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     Judging</a:t>
            </a:r>
            <a:r>
              <a:rPr lang="en-US" sz="1400" dirty="0">
                <a:latin typeface="+mj-lt"/>
                <a:cs typeface="+mn-cs"/>
              </a:rPr>
              <a:t>	        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Perceiving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663300"/>
                </a:solidFill>
                <a:latin typeface="Arial Rounded MT Bold" pitchFamily="34" charset="0"/>
              </a:rPr>
              <a:t>                   Personality type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30870"/>
            <a:ext cx="4343400" cy="34269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+mj-lt"/>
              </a:rPr>
              <a:t>Judging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Planned and organized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/>
              <a:t>	</a:t>
            </a:r>
          </a:p>
        </p:txBody>
      </p:sp>
      <p:sp>
        <p:nvSpPr>
          <p:cNvPr id="36868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76400"/>
            <a:ext cx="3527425" cy="4525963"/>
          </a:xfrm>
        </p:spPr>
        <p:txBody>
          <a:bodyPr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+mj-lt"/>
              </a:rPr>
              <a:t>Perceptive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Spontaneous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14801"/>
            <a:ext cx="3267075" cy="1942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199631"/>
            <a:ext cx="2895600" cy="1926890"/>
          </a:xfrm>
          <a:prstGeom prst="rect">
            <a:avLst/>
          </a:prstGeom>
        </p:spPr>
      </p:pic>
      <p:sp useBgFill="1">
        <p:nvSpPr>
          <p:cNvPr id="3" name="TextBox 2"/>
          <p:cNvSpPr txBox="1"/>
          <p:nvPr/>
        </p:nvSpPr>
        <p:spPr>
          <a:xfrm>
            <a:off x="2057400" y="4941855"/>
            <a:ext cx="10668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895600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Judging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951288"/>
          </a:xfrm>
        </p:spPr>
        <p:txBody>
          <a:bodyPr/>
          <a:lstStyle/>
          <a:p>
            <a:r>
              <a:rPr lang="en-US" dirty="0"/>
              <a:t>Prefer structure and organization</a:t>
            </a:r>
          </a:p>
          <a:p>
            <a:r>
              <a:rPr lang="en-US" dirty="0"/>
              <a:t>Like to have the work finished</a:t>
            </a:r>
          </a:p>
          <a:p>
            <a:r>
              <a:rPr lang="en-US" dirty="0"/>
              <a:t>Prefer clear and definite assignments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Perceptive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438400"/>
            <a:ext cx="4041775" cy="3951288"/>
          </a:xfrm>
        </p:spPr>
        <p:txBody>
          <a:bodyPr/>
          <a:lstStyle/>
          <a:p>
            <a:r>
              <a:rPr lang="en-US" dirty="0"/>
              <a:t>Like to be spontaneous and go with the flow</a:t>
            </a:r>
          </a:p>
          <a:p>
            <a:r>
              <a:rPr lang="en-US" dirty="0"/>
              <a:t>Good at dealing with the unplanned and unexpected</a:t>
            </a:r>
          </a:p>
          <a:p>
            <a:r>
              <a:rPr lang="en-US" dirty="0"/>
              <a:t>Prefer flexible work environments</a:t>
            </a:r>
          </a:p>
          <a:p>
            <a:r>
              <a:rPr lang="en-US" dirty="0"/>
              <a:t>Stressed by deadlines</a:t>
            </a:r>
          </a:p>
        </p:txBody>
      </p:sp>
    </p:spTree>
    <p:extLst>
      <p:ext uri="{BB962C8B-B14F-4D97-AF65-F5344CB8AC3E}">
        <p14:creationId xmlns:p14="http://schemas.microsoft.com/office/powerpoint/2010/main" val="329081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2362200" y="762000"/>
            <a:ext cx="4167187" cy="508000"/>
          </a:xfrm>
        </p:spPr>
        <p:txBody>
          <a:bodyPr/>
          <a:lstStyle/>
          <a:p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1775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Judging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executives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Managers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Financial officers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programmers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Military leaders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495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Perceptive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Pilots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Athletes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Paramedics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 work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Forensic pathologists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Carpenters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 and musicians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7416800" cy="508000"/>
          </a:xfrm>
        </p:spPr>
        <p:txBody>
          <a:bodyPr/>
          <a:lstStyle/>
          <a:p>
            <a:r>
              <a:rPr lang="en-US" altLang="en-US" dirty="0"/>
              <a:t>Group Activity: J and P Exercise: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416800" cy="3962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Where do you stand?</a:t>
            </a:r>
          </a:p>
          <a:p>
            <a:pPr lvl="1"/>
            <a:r>
              <a:rPr lang="en-US" altLang="en-US" sz="3200" dirty="0"/>
              <a:t>I can play anytime.</a:t>
            </a:r>
          </a:p>
          <a:p>
            <a:pPr lvl="1"/>
            <a:r>
              <a:rPr lang="en-US" altLang="en-US" sz="3200" dirty="0"/>
              <a:t>I have to finish my work before I play.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362200"/>
            <a:ext cx="6408737" cy="508000"/>
          </a:xfrm>
        </p:spPr>
        <p:txBody>
          <a:bodyPr/>
          <a:lstStyle/>
          <a:p>
            <a:pPr algn="ctr"/>
            <a:r>
              <a:rPr lang="en-US" dirty="0"/>
              <a:t>Exploring your Personal Strengths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http://bryanuniversity.blueleveragemedia.com/wp-content/uploads/2014/01/bra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16" y="2884055"/>
            <a:ext cx="3955504" cy="323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085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78092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Your textbook provides an opportunity to explore your multiple intelligences.  Use the access code to take the </a:t>
            </a:r>
            <a:r>
              <a:rPr lang="en-US" sz="4000" dirty="0" err="1"/>
              <a:t>AchieveWORKS</a:t>
            </a:r>
            <a:r>
              <a:rPr lang="en-US" sz="4000" dirty="0"/>
              <a:t> Intelligences assessment. </a:t>
            </a:r>
          </a:p>
        </p:txBody>
      </p:sp>
    </p:spTree>
    <p:extLst>
      <p:ext uri="{BB962C8B-B14F-4D97-AF65-F5344CB8AC3E}">
        <p14:creationId xmlns:p14="http://schemas.microsoft.com/office/powerpoint/2010/main" val="3016710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196752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Multiple Intelligences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916832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dirty="0"/>
              <a:t>Developed by Howard Gardner</a:t>
            </a:r>
          </a:p>
          <a:p>
            <a:pPr>
              <a:defRPr/>
            </a:pPr>
            <a:r>
              <a:rPr lang="en-US" dirty="0"/>
              <a:t>Defined as the human ability to solve problems or design or compose things valued in at least one culture  </a:t>
            </a:r>
          </a:p>
          <a:p>
            <a:pPr>
              <a:defRPr/>
            </a:pPr>
            <a:r>
              <a:rPr lang="en-US" dirty="0"/>
              <a:t>Broadens the scope of human potential 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http://www.thepath.net.in/Images/Multiple-Intelligence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890741" cy="58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There is a choice you have to make,</a:t>
            </a:r>
            <a:br>
              <a:rPr lang="en-US" sz="3600" dirty="0"/>
            </a:br>
            <a:r>
              <a:rPr lang="en-US" sz="3600" dirty="0"/>
              <a:t>In everything you do.</a:t>
            </a:r>
            <a:br>
              <a:rPr lang="en-US" sz="3600" dirty="0"/>
            </a:br>
            <a:r>
              <a:rPr lang="en-US" sz="3600" dirty="0"/>
              <a:t>And you must always keep in mind,</a:t>
            </a:r>
            <a:br>
              <a:rPr lang="en-US" sz="3600" dirty="0"/>
            </a:br>
            <a:r>
              <a:rPr lang="en-US" sz="3600" dirty="0"/>
              <a:t>The choice you make, makes you.</a:t>
            </a:r>
            <a:endParaRPr lang="en-US" dirty="0"/>
          </a:p>
        </p:txBody>
      </p:sp>
      <p:pic>
        <p:nvPicPr>
          <p:cNvPr id="686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6638"/>
            <a:ext cx="3409950" cy="228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37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7416800" cy="508000"/>
          </a:xfrm>
        </p:spPr>
        <p:txBody>
          <a:bodyPr/>
          <a:lstStyle/>
          <a:p>
            <a:r>
              <a:rPr lang="en-US" dirty="0"/>
              <a:t>Three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7416800" cy="3849687"/>
          </a:xfrm>
        </p:spPr>
        <p:txBody>
          <a:bodyPr/>
          <a:lstStyle/>
          <a:p>
            <a:r>
              <a:rPr lang="en-US" dirty="0"/>
              <a:t>Heredity</a:t>
            </a:r>
          </a:p>
          <a:p>
            <a:r>
              <a:rPr lang="en-US" dirty="0"/>
              <a:t>Personal Life History</a:t>
            </a:r>
          </a:p>
          <a:p>
            <a:r>
              <a:rPr lang="en-US" dirty="0"/>
              <a:t>Cultural and historical background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Key Idea: </a:t>
            </a:r>
            <a:r>
              <a:rPr lang="en-US" dirty="0"/>
              <a:t>You can develop your multiple intelligences.</a:t>
            </a:r>
          </a:p>
        </p:txBody>
      </p:sp>
    </p:spTree>
    <p:extLst>
      <p:ext uri="{BB962C8B-B14F-4D97-AF65-F5344CB8AC3E}">
        <p14:creationId xmlns:p14="http://schemas.microsoft.com/office/powerpoint/2010/main" val="2069034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268760"/>
            <a:ext cx="6408737" cy="508000"/>
          </a:xfrm>
        </p:spPr>
        <p:txBody>
          <a:bodyPr/>
          <a:lstStyle/>
          <a:p>
            <a:r>
              <a:rPr lang="en-US" dirty="0"/>
              <a:t>Life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2105025"/>
            <a:ext cx="6481763" cy="4752975"/>
          </a:xfrm>
        </p:spPr>
        <p:txBody>
          <a:bodyPr/>
          <a:lstStyle/>
          <a:p>
            <a:r>
              <a:rPr lang="en-US" dirty="0"/>
              <a:t>Crystallizers promote the development of the intelligence.</a:t>
            </a:r>
          </a:p>
          <a:p>
            <a:r>
              <a:rPr lang="en-US" dirty="0"/>
              <a:t>Paralyzers inhibit the development of the intelligence.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are some factors that affected your intelligences early in life?</a:t>
            </a:r>
          </a:p>
        </p:txBody>
      </p:sp>
    </p:spTree>
    <p:extLst>
      <p:ext uri="{BB962C8B-B14F-4D97-AF65-F5344CB8AC3E}">
        <p14:creationId xmlns:p14="http://schemas.microsoft.com/office/powerpoint/2010/main" val="1551712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Musical</a:t>
            </a:r>
          </a:p>
          <a:p>
            <a:pPr marL="0" indent="0">
              <a:buNone/>
            </a:pPr>
            <a:r>
              <a:rPr lang="en-US" dirty="0"/>
              <a:t>Listening to music</a:t>
            </a:r>
          </a:p>
          <a:p>
            <a:pPr marL="0" indent="0">
              <a:buNone/>
            </a:pPr>
            <a:r>
              <a:rPr lang="en-US" dirty="0"/>
              <a:t>Singing  or playing an instrument</a:t>
            </a:r>
          </a:p>
          <a:p>
            <a:pPr marL="0" indent="0">
              <a:buNone/>
            </a:pPr>
            <a:r>
              <a:rPr lang="en-US" dirty="0"/>
              <a:t>Recognizing musical patterns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Musical Smart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94262" y="1628799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Disc Jockey</a:t>
            </a:r>
          </a:p>
          <a:p>
            <a:pPr marL="0" indent="0">
              <a:buNone/>
            </a:pPr>
            <a:r>
              <a:rPr lang="en-US" dirty="0"/>
              <a:t>Music Teacher</a:t>
            </a:r>
          </a:p>
          <a:p>
            <a:pPr marL="0" indent="0">
              <a:buNone/>
            </a:pPr>
            <a:r>
              <a:rPr lang="en-US" dirty="0"/>
              <a:t>Music Retailer</a:t>
            </a:r>
          </a:p>
          <a:p>
            <a:pPr marL="0" indent="0">
              <a:buNone/>
            </a:pPr>
            <a:r>
              <a:rPr lang="en-US" dirty="0"/>
              <a:t>Music Therapist</a:t>
            </a:r>
          </a:p>
          <a:p>
            <a:pPr marL="0" indent="0">
              <a:buNone/>
            </a:pPr>
            <a:r>
              <a:rPr lang="en-US" dirty="0"/>
              <a:t>Singer</a:t>
            </a:r>
          </a:p>
          <a:p>
            <a:pPr marL="0" indent="0">
              <a:buNone/>
            </a:pPr>
            <a:r>
              <a:rPr lang="en-US" dirty="0"/>
              <a:t>Song Writer</a:t>
            </a:r>
          </a:p>
          <a:p>
            <a:pPr marL="0" indent="0">
              <a:buNone/>
            </a:pPr>
            <a:r>
              <a:rPr lang="en-US" dirty="0"/>
              <a:t>Music Critic</a:t>
            </a:r>
          </a:p>
          <a:p>
            <a:pPr marL="0" indent="0">
              <a:buNone/>
            </a:pPr>
            <a:r>
              <a:rPr lang="en-US" dirty="0"/>
              <a:t>Music Lawyer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97" y="16346"/>
            <a:ext cx="2333813" cy="16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0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Interpersonal</a:t>
            </a:r>
          </a:p>
          <a:p>
            <a:pPr marL="0" indent="0">
              <a:buNone/>
            </a:pPr>
            <a:r>
              <a:rPr lang="en-US" dirty="0"/>
              <a:t>Communication</a:t>
            </a:r>
          </a:p>
          <a:p>
            <a:pPr marL="0" indent="0">
              <a:buNone/>
            </a:pPr>
            <a:r>
              <a:rPr lang="en-US" dirty="0"/>
              <a:t>Social skills</a:t>
            </a:r>
          </a:p>
          <a:p>
            <a:pPr marL="0" indent="0">
              <a:buNone/>
            </a:pPr>
            <a:r>
              <a:rPr lang="en-US" dirty="0"/>
              <a:t>Helping others</a:t>
            </a:r>
          </a:p>
          <a:p>
            <a:pPr marL="0" indent="0">
              <a:buNone/>
            </a:pPr>
            <a:r>
              <a:rPr lang="en-US" dirty="0"/>
              <a:t>Resolve conflicts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People Smart </a:t>
            </a:r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Cruise Director</a:t>
            </a:r>
          </a:p>
          <a:p>
            <a:pPr marL="0" indent="0">
              <a:buNone/>
            </a:pPr>
            <a:r>
              <a:rPr lang="en-US" dirty="0"/>
              <a:t>Mediator</a:t>
            </a:r>
          </a:p>
          <a:p>
            <a:pPr marL="0" indent="0">
              <a:buNone/>
            </a:pPr>
            <a:r>
              <a:rPr lang="en-US" dirty="0"/>
              <a:t>Human Resources</a:t>
            </a:r>
          </a:p>
          <a:p>
            <a:pPr marL="0" indent="0">
              <a:buNone/>
            </a:pPr>
            <a:r>
              <a:rPr lang="en-US" dirty="0"/>
              <a:t>Dental Hygienist</a:t>
            </a:r>
          </a:p>
          <a:p>
            <a:pPr marL="0" indent="0">
              <a:buNone/>
            </a:pPr>
            <a:r>
              <a:rPr lang="en-US" dirty="0"/>
              <a:t>Nurse</a:t>
            </a:r>
          </a:p>
          <a:p>
            <a:pPr marL="0" indent="0">
              <a:buNone/>
            </a:pPr>
            <a:r>
              <a:rPr lang="en-US" dirty="0"/>
              <a:t>Psychologist</a:t>
            </a:r>
          </a:p>
          <a:p>
            <a:pPr marL="0" indent="0">
              <a:buNone/>
            </a:pPr>
            <a:r>
              <a:rPr lang="en-US" dirty="0"/>
              <a:t>Social Worker</a:t>
            </a:r>
          </a:p>
          <a:p>
            <a:pPr marL="0" indent="0">
              <a:buNone/>
            </a:pPr>
            <a:r>
              <a:rPr lang="en-US" dirty="0"/>
              <a:t>Marketer</a:t>
            </a:r>
          </a:p>
          <a:p>
            <a:pPr marL="0" indent="0">
              <a:buNone/>
            </a:pPr>
            <a:r>
              <a:rPr lang="en-US" dirty="0"/>
              <a:t>Counselor</a:t>
            </a:r>
          </a:p>
          <a:p>
            <a:pPr marL="40005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231" y="-347"/>
            <a:ext cx="1886769" cy="1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31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Logical-Mathematica</a:t>
            </a:r>
            <a:r>
              <a:rPr lang="en-US" dirty="0">
                <a:solidFill>
                  <a:srgbClr val="C00000"/>
                </a:solidFill>
              </a:rPr>
              <a:t>l</a:t>
            </a:r>
          </a:p>
          <a:p>
            <a:pPr marL="0" indent="0">
              <a:buNone/>
            </a:pPr>
            <a:r>
              <a:rPr lang="en-US" dirty="0"/>
              <a:t>Math aptitude</a:t>
            </a:r>
          </a:p>
          <a:p>
            <a:pPr marL="0" indent="0">
              <a:buNone/>
            </a:pPr>
            <a:r>
              <a:rPr lang="en-US" dirty="0"/>
              <a:t>Interest in science</a:t>
            </a:r>
          </a:p>
          <a:p>
            <a:pPr marL="0" indent="0">
              <a:buNone/>
            </a:pPr>
            <a:r>
              <a:rPr lang="en-US" dirty="0"/>
              <a:t>Problem solving</a:t>
            </a:r>
          </a:p>
          <a:p>
            <a:pPr marL="0" indent="0">
              <a:buNone/>
            </a:pPr>
            <a:r>
              <a:rPr lang="en-US" dirty="0"/>
              <a:t>Logical thinking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Number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Engineer</a:t>
            </a:r>
          </a:p>
          <a:p>
            <a:pPr marL="0" indent="0">
              <a:buNone/>
            </a:pPr>
            <a:r>
              <a:rPr lang="en-US" dirty="0"/>
              <a:t>Accountant</a:t>
            </a:r>
          </a:p>
          <a:p>
            <a:pPr marL="0" indent="0">
              <a:buNone/>
            </a:pPr>
            <a:r>
              <a:rPr lang="en-US" dirty="0"/>
              <a:t>Computer Analyst</a:t>
            </a:r>
          </a:p>
          <a:p>
            <a:pPr marL="0" indent="0">
              <a:buNone/>
            </a:pPr>
            <a:r>
              <a:rPr lang="en-US" dirty="0"/>
              <a:t>Physician</a:t>
            </a:r>
          </a:p>
          <a:p>
            <a:pPr marL="0" indent="0">
              <a:buNone/>
            </a:pPr>
            <a:r>
              <a:rPr lang="en-US" dirty="0"/>
              <a:t>Detective</a:t>
            </a:r>
          </a:p>
          <a:p>
            <a:pPr marL="0" indent="0">
              <a:buNone/>
            </a:pPr>
            <a:r>
              <a:rPr lang="en-US" dirty="0"/>
              <a:t>Researcher</a:t>
            </a:r>
          </a:p>
          <a:p>
            <a:pPr marL="0" indent="0">
              <a:buNone/>
            </a:pPr>
            <a:r>
              <a:rPr lang="en-US" dirty="0"/>
              <a:t>Scientist</a:t>
            </a:r>
          </a:p>
          <a:p>
            <a:pPr marL="0" indent="0">
              <a:buNone/>
            </a:pPr>
            <a:r>
              <a:rPr lang="en-US" dirty="0"/>
              <a:t>Economist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0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36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Spatial</a:t>
            </a:r>
          </a:p>
          <a:p>
            <a:pPr marL="0" indent="0">
              <a:buNone/>
            </a:pPr>
            <a:r>
              <a:rPr lang="en-US" dirty="0"/>
              <a:t>Visualization</a:t>
            </a:r>
          </a:p>
          <a:p>
            <a:pPr marL="0" indent="0">
              <a:buNone/>
            </a:pPr>
            <a:r>
              <a:rPr lang="en-US" dirty="0"/>
              <a:t>Navigation</a:t>
            </a:r>
          </a:p>
          <a:p>
            <a:pPr marL="0" indent="0">
              <a:buNone/>
            </a:pPr>
            <a:r>
              <a:rPr lang="en-US" dirty="0"/>
              <a:t>Reading</a:t>
            </a:r>
          </a:p>
          <a:p>
            <a:pPr marL="0" indent="0">
              <a:buNone/>
            </a:pPr>
            <a:r>
              <a:rPr lang="en-US" dirty="0"/>
              <a:t>Writing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Picture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Architect</a:t>
            </a:r>
          </a:p>
          <a:p>
            <a:pPr marL="0" indent="0">
              <a:buNone/>
            </a:pPr>
            <a:r>
              <a:rPr lang="en-US" dirty="0"/>
              <a:t>Artist</a:t>
            </a:r>
          </a:p>
          <a:p>
            <a:pPr marL="0" indent="0">
              <a:buNone/>
            </a:pPr>
            <a:r>
              <a:rPr lang="en-US" dirty="0"/>
              <a:t>Film animator</a:t>
            </a:r>
          </a:p>
          <a:p>
            <a:pPr marL="0" indent="0">
              <a:buNone/>
            </a:pPr>
            <a:r>
              <a:rPr lang="en-US" dirty="0"/>
              <a:t>Mechanic</a:t>
            </a:r>
          </a:p>
          <a:p>
            <a:pPr marL="0" indent="0">
              <a:buNone/>
            </a:pPr>
            <a:r>
              <a:rPr lang="en-US" dirty="0"/>
              <a:t>Pilot</a:t>
            </a:r>
          </a:p>
          <a:p>
            <a:pPr marL="0" indent="0">
              <a:buNone/>
            </a:pPr>
            <a:r>
              <a:rPr lang="en-US" dirty="0"/>
              <a:t>Webmaster</a:t>
            </a:r>
          </a:p>
          <a:p>
            <a:pPr marL="0" indent="0">
              <a:buNone/>
            </a:pPr>
            <a:r>
              <a:rPr lang="en-US" dirty="0"/>
              <a:t>Interior decorator</a:t>
            </a:r>
          </a:p>
          <a:p>
            <a:pPr marL="0" indent="0">
              <a:buNone/>
            </a:pPr>
            <a:r>
              <a:rPr lang="en-US" dirty="0"/>
              <a:t>Graphic artist</a:t>
            </a:r>
          </a:p>
          <a:p>
            <a:pPr marL="0" indent="0">
              <a:buNone/>
            </a:pPr>
            <a:r>
              <a:rPr lang="en-US" dirty="0"/>
              <a:t>Photographer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389" y="0"/>
            <a:ext cx="2900611" cy="21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10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340768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Bodily- Kinesthetic</a:t>
            </a:r>
          </a:p>
          <a:p>
            <a:pPr marL="0" indent="0">
              <a:buNone/>
            </a:pPr>
            <a:r>
              <a:rPr lang="en-US" dirty="0"/>
              <a:t>Hand and eye   </a:t>
            </a:r>
          </a:p>
          <a:p>
            <a:pPr marL="0" indent="0">
              <a:buNone/>
            </a:pPr>
            <a:r>
              <a:rPr lang="en-US" dirty="0"/>
              <a:t>    coordination</a:t>
            </a:r>
          </a:p>
          <a:p>
            <a:pPr marL="0" indent="0">
              <a:buNone/>
            </a:pPr>
            <a:r>
              <a:rPr lang="en-US" dirty="0"/>
              <a:t>Athletics</a:t>
            </a:r>
          </a:p>
          <a:p>
            <a:pPr marL="0" indent="0">
              <a:buNone/>
            </a:pPr>
            <a:r>
              <a:rPr lang="en-US" dirty="0"/>
              <a:t>Dance</a:t>
            </a:r>
          </a:p>
          <a:p>
            <a:pPr marL="0" indent="0">
              <a:buNone/>
            </a:pPr>
            <a:r>
              <a:rPr lang="en-US" dirty="0"/>
              <a:t>Drama</a:t>
            </a:r>
          </a:p>
          <a:p>
            <a:pPr marL="0" indent="0">
              <a:buNone/>
            </a:pPr>
            <a:r>
              <a:rPr lang="en-US" dirty="0"/>
              <a:t>Cooking</a:t>
            </a:r>
          </a:p>
          <a:p>
            <a:pPr marL="0" indent="0">
              <a:buNone/>
            </a:pPr>
            <a:r>
              <a:rPr lang="en-US" dirty="0"/>
              <a:t>Learning by doing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Body Smart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136082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Athlete</a:t>
            </a:r>
          </a:p>
          <a:p>
            <a:pPr marL="0" indent="0">
              <a:buNone/>
            </a:pPr>
            <a:r>
              <a:rPr lang="en-US" dirty="0"/>
              <a:t>Carpenter</a:t>
            </a:r>
          </a:p>
          <a:p>
            <a:pPr marL="0" indent="0">
              <a:buNone/>
            </a:pPr>
            <a:r>
              <a:rPr lang="en-US" dirty="0"/>
              <a:t>Craftsperson</a:t>
            </a:r>
          </a:p>
          <a:p>
            <a:pPr marL="0" indent="0">
              <a:buNone/>
            </a:pPr>
            <a:r>
              <a:rPr lang="en-US" dirty="0"/>
              <a:t>Mechanic</a:t>
            </a:r>
          </a:p>
          <a:p>
            <a:pPr marL="0" indent="0">
              <a:buNone/>
            </a:pPr>
            <a:r>
              <a:rPr lang="en-US" dirty="0"/>
              <a:t>Jeweler</a:t>
            </a:r>
          </a:p>
          <a:p>
            <a:pPr marL="0" indent="0">
              <a:buNone/>
            </a:pPr>
            <a:r>
              <a:rPr lang="en-US" dirty="0"/>
              <a:t>Computer game designer</a:t>
            </a:r>
          </a:p>
          <a:p>
            <a:pPr marL="0" indent="0">
              <a:buNone/>
            </a:pPr>
            <a:r>
              <a:rPr lang="en-US" dirty="0"/>
              <a:t>Firefighter</a:t>
            </a:r>
          </a:p>
          <a:p>
            <a:pPr marL="0" indent="0">
              <a:buNone/>
            </a:pPr>
            <a:r>
              <a:rPr lang="en-US" dirty="0"/>
              <a:t>Forest ranger</a:t>
            </a:r>
          </a:p>
          <a:p>
            <a:pPr marL="0" indent="0">
              <a:buNone/>
            </a:pPr>
            <a:r>
              <a:rPr lang="en-US" dirty="0"/>
              <a:t>Physical therapist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-6871"/>
            <a:ext cx="2714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5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Linguistic</a:t>
            </a:r>
          </a:p>
          <a:p>
            <a:pPr marL="0" indent="0">
              <a:buNone/>
            </a:pPr>
            <a:r>
              <a:rPr lang="en-US" dirty="0"/>
              <a:t>Reading</a:t>
            </a:r>
          </a:p>
          <a:p>
            <a:pPr marL="0" indent="0">
              <a:buNone/>
            </a:pPr>
            <a:r>
              <a:rPr lang="en-US" dirty="0"/>
              <a:t>Writing</a:t>
            </a:r>
          </a:p>
          <a:p>
            <a:pPr marL="0" indent="0">
              <a:buNone/>
            </a:pPr>
            <a:r>
              <a:rPr lang="en-US" dirty="0"/>
              <a:t>Vocabulary</a:t>
            </a:r>
          </a:p>
          <a:p>
            <a:pPr marL="0" indent="0">
              <a:buNone/>
            </a:pPr>
            <a:r>
              <a:rPr lang="en-US" dirty="0"/>
              <a:t>Spelling</a:t>
            </a:r>
          </a:p>
          <a:p>
            <a:pPr marL="0" indent="0">
              <a:buNone/>
            </a:pPr>
            <a:r>
              <a:rPr lang="en-US" dirty="0"/>
              <a:t>Good listener</a:t>
            </a:r>
          </a:p>
          <a:p>
            <a:pPr marL="0" indent="0">
              <a:buNone/>
            </a:pPr>
            <a:r>
              <a:rPr lang="en-US" dirty="0"/>
              <a:t>Good memory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Word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Journalist</a:t>
            </a:r>
          </a:p>
          <a:p>
            <a:pPr marL="0" indent="0">
              <a:buNone/>
            </a:pPr>
            <a:r>
              <a:rPr lang="en-US" dirty="0"/>
              <a:t>Writer</a:t>
            </a:r>
          </a:p>
          <a:p>
            <a:pPr marL="0" indent="0">
              <a:buNone/>
            </a:pPr>
            <a:r>
              <a:rPr lang="en-US" dirty="0"/>
              <a:t>Editor</a:t>
            </a:r>
          </a:p>
          <a:p>
            <a:pPr marL="0" indent="0">
              <a:buNone/>
            </a:pPr>
            <a:r>
              <a:rPr lang="en-US" dirty="0"/>
              <a:t>Attorney</a:t>
            </a:r>
          </a:p>
          <a:p>
            <a:pPr marL="0" indent="0">
              <a:buNone/>
            </a:pPr>
            <a:r>
              <a:rPr lang="en-US" dirty="0"/>
              <a:t>Curator</a:t>
            </a:r>
          </a:p>
          <a:p>
            <a:pPr marL="0" indent="0">
              <a:buNone/>
            </a:pPr>
            <a:r>
              <a:rPr lang="en-US" dirty="0"/>
              <a:t>Newscaster</a:t>
            </a:r>
          </a:p>
          <a:p>
            <a:pPr marL="0" indent="0">
              <a:buNone/>
            </a:pPr>
            <a:r>
              <a:rPr lang="en-US" dirty="0"/>
              <a:t>Politician</a:t>
            </a:r>
          </a:p>
          <a:p>
            <a:pPr marL="0" indent="0">
              <a:buNone/>
            </a:pPr>
            <a:r>
              <a:rPr lang="en-US" dirty="0"/>
              <a:t>Librarian</a:t>
            </a:r>
          </a:p>
          <a:p>
            <a:pPr marL="0" indent="0">
              <a:buNone/>
            </a:pPr>
            <a:r>
              <a:rPr lang="en-US" dirty="0"/>
              <a:t>Comedian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851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64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84" y="1700808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Intrapersonal</a:t>
            </a:r>
          </a:p>
          <a:p>
            <a:pPr marL="0" indent="0">
              <a:buNone/>
            </a:pPr>
            <a:r>
              <a:rPr lang="en-US" dirty="0"/>
              <a:t>Self-aware</a:t>
            </a:r>
          </a:p>
          <a:p>
            <a:pPr marL="0" indent="0">
              <a:buNone/>
            </a:pPr>
            <a:r>
              <a:rPr lang="en-US"/>
              <a:t>Understand</a:t>
            </a:r>
            <a:br>
              <a:rPr lang="en-US"/>
            </a:br>
            <a:r>
              <a:rPr lang="en-US"/>
              <a:t>  emotions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Independent</a:t>
            </a:r>
          </a:p>
          <a:p>
            <a:pPr marL="0" indent="0">
              <a:buNone/>
            </a:pPr>
            <a:r>
              <a:rPr lang="en-US" dirty="0"/>
              <a:t>Self-motivated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Self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1484784"/>
            <a:ext cx="3600400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Career counselor</a:t>
            </a:r>
          </a:p>
          <a:p>
            <a:pPr marL="0" indent="0">
              <a:buNone/>
            </a:pPr>
            <a:r>
              <a:rPr lang="en-US" dirty="0"/>
              <a:t>Wellness counselor Therapist</a:t>
            </a:r>
          </a:p>
          <a:p>
            <a:pPr marL="0" indent="0">
              <a:buNone/>
            </a:pPr>
            <a:r>
              <a:rPr lang="en-US" dirty="0"/>
              <a:t>Criminologist</a:t>
            </a:r>
          </a:p>
          <a:p>
            <a:pPr marL="0" indent="0">
              <a:buNone/>
            </a:pPr>
            <a:r>
              <a:rPr lang="en-US" dirty="0"/>
              <a:t>Intelligence officer</a:t>
            </a:r>
          </a:p>
          <a:p>
            <a:pPr marL="0" indent="0">
              <a:buNone/>
            </a:pPr>
            <a:r>
              <a:rPr lang="en-US" dirty="0"/>
              <a:t>Entrepreneur</a:t>
            </a:r>
          </a:p>
          <a:p>
            <a:pPr marL="0" indent="0">
              <a:buNone/>
            </a:pPr>
            <a:r>
              <a:rPr lang="en-US" dirty="0"/>
              <a:t>Researcher</a:t>
            </a:r>
          </a:p>
          <a:p>
            <a:pPr marL="0" indent="0">
              <a:buNone/>
            </a:pPr>
            <a:r>
              <a:rPr lang="en-US" dirty="0"/>
              <a:t>Actor</a:t>
            </a:r>
          </a:p>
          <a:p>
            <a:pPr marL="0" indent="0">
              <a:buNone/>
            </a:pPr>
            <a:r>
              <a:rPr lang="en-US" dirty="0"/>
              <a:t>Artist </a:t>
            </a:r>
          </a:p>
        </p:txBody>
      </p:sp>
      <p:pic>
        <p:nvPicPr>
          <p:cNvPr id="258050" name="Picture 2" descr="http://www.liimatta.us/cms/wp-content/uploads/Building_self_aware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10" y="0"/>
            <a:ext cx="259469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49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592" y="1844824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Naturalist</a:t>
            </a:r>
          </a:p>
          <a:p>
            <a:pPr marL="0" indent="0">
              <a:buNone/>
            </a:pPr>
            <a:r>
              <a:rPr lang="en-US" dirty="0"/>
              <a:t>Aware of natural surroundings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Preserve the environment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Nature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711226"/>
            <a:ext cx="4286250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Park ranger</a:t>
            </a:r>
          </a:p>
          <a:p>
            <a:pPr marL="0" indent="0">
              <a:buNone/>
            </a:pPr>
            <a:r>
              <a:rPr lang="en-US" dirty="0"/>
              <a:t>Dog trainer</a:t>
            </a:r>
          </a:p>
          <a:p>
            <a:pPr marL="0" indent="0">
              <a:buNone/>
            </a:pPr>
            <a:r>
              <a:rPr lang="en-US" dirty="0"/>
              <a:t>Landscaper</a:t>
            </a:r>
          </a:p>
          <a:p>
            <a:pPr marL="0" indent="0">
              <a:buNone/>
            </a:pPr>
            <a:r>
              <a:rPr lang="en-US" dirty="0"/>
              <a:t>Meteorologist</a:t>
            </a:r>
          </a:p>
          <a:p>
            <a:pPr marL="0" indent="0">
              <a:buNone/>
            </a:pPr>
            <a:r>
              <a:rPr lang="en-US" dirty="0"/>
              <a:t>Veterinarian</a:t>
            </a:r>
          </a:p>
          <a:p>
            <a:pPr marL="0" indent="0">
              <a:buNone/>
            </a:pPr>
            <a:r>
              <a:rPr lang="en-US" dirty="0"/>
              <a:t>Animal health technician</a:t>
            </a:r>
          </a:p>
          <a:p>
            <a:pPr marL="0" indent="0">
              <a:buNone/>
            </a:pPr>
            <a:r>
              <a:rPr lang="en-US" dirty="0"/>
              <a:t>Ecologist</a:t>
            </a:r>
          </a:p>
          <a:p>
            <a:pPr marL="0" indent="0">
              <a:buNone/>
            </a:pPr>
            <a:r>
              <a:rPr lang="en-US" dirty="0"/>
              <a:t>Wilderness guide</a:t>
            </a:r>
          </a:p>
          <a:p>
            <a:pPr marL="0" indent="0">
              <a:buNone/>
            </a:pPr>
            <a:r>
              <a:rPr lang="en-US" dirty="0"/>
              <a:t>Environmental lawyer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627" y="4217"/>
            <a:ext cx="2806990" cy="205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06084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Steps in Making a Career Decision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4154487"/>
          </a:xfrm>
        </p:spPr>
        <p:txBody>
          <a:bodyPr/>
          <a:lstStyle/>
          <a:p>
            <a:pPr>
              <a:defRPr/>
            </a:pPr>
            <a:r>
              <a:rPr lang="en-US" dirty="0"/>
              <a:t>Self-assessment</a:t>
            </a:r>
          </a:p>
          <a:p>
            <a:pPr lvl="1">
              <a:buClr>
                <a:srgbClr val="CC66FF"/>
              </a:buClr>
              <a:defRPr/>
            </a:pPr>
            <a:r>
              <a:rPr lang="en-US" dirty="0"/>
              <a:t>Personality, Interests, Values, Skills</a:t>
            </a:r>
          </a:p>
          <a:p>
            <a:pPr>
              <a:defRPr/>
            </a:pPr>
            <a:r>
              <a:rPr lang="en-US" dirty="0"/>
              <a:t>Explore options.</a:t>
            </a:r>
          </a:p>
          <a:p>
            <a:pPr>
              <a:defRPr/>
            </a:pPr>
            <a:r>
              <a:rPr lang="en-US" dirty="0"/>
              <a:t>Research careers.</a:t>
            </a:r>
          </a:p>
          <a:p>
            <a:pPr>
              <a:defRPr/>
            </a:pPr>
            <a:r>
              <a:rPr lang="en-US" dirty="0"/>
              <a:t>Plan your education.</a:t>
            </a:r>
          </a:p>
          <a:p>
            <a:pPr>
              <a:defRPr/>
            </a:pPr>
            <a:r>
              <a:rPr lang="en-US" dirty="0"/>
              <a:t>Make a commitment and take action.</a:t>
            </a:r>
          </a:p>
          <a:p>
            <a:pPr>
              <a:defRPr/>
            </a:pPr>
            <a:r>
              <a:rPr lang="en-US" dirty="0"/>
              <a:t>Evaluate.</a:t>
            </a:r>
          </a:p>
          <a:p>
            <a:pPr>
              <a:defRPr/>
            </a:pPr>
            <a:r>
              <a:rPr lang="en-US" dirty="0"/>
              <a:t>How is it working?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655515" cy="181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066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9632" y="1556792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Existential</a:t>
            </a:r>
          </a:p>
          <a:p>
            <a:pPr marL="0" indent="0">
              <a:buNone/>
            </a:pPr>
            <a:r>
              <a:rPr lang="en-US" dirty="0"/>
              <a:t>Questioning</a:t>
            </a:r>
          </a:p>
          <a:p>
            <a:pPr marL="0" indent="0">
              <a:buNone/>
            </a:pPr>
            <a:r>
              <a:rPr lang="en-US" dirty="0"/>
              <a:t>Purpose of life</a:t>
            </a:r>
          </a:p>
          <a:p>
            <a:pPr marL="0" indent="0">
              <a:buNone/>
            </a:pPr>
            <a:r>
              <a:rPr lang="en-US" dirty="0"/>
              <a:t>Religious beliefs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Curiosity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1556792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Counselor</a:t>
            </a:r>
          </a:p>
          <a:p>
            <a:pPr marL="0" indent="0">
              <a:buNone/>
            </a:pPr>
            <a:r>
              <a:rPr lang="en-US" dirty="0"/>
              <a:t>Psychologist</a:t>
            </a:r>
          </a:p>
          <a:p>
            <a:pPr marL="0" indent="0">
              <a:buNone/>
            </a:pPr>
            <a:r>
              <a:rPr lang="en-US" dirty="0"/>
              <a:t>Psychiatrist</a:t>
            </a:r>
          </a:p>
          <a:p>
            <a:pPr marL="0" indent="0">
              <a:buNone/>
            </a:pPr>
            <a:r>
              <a:rPr lang="en-US" dirty="0"/>
              <a:t>Social worker</a:t>
            </a:r>
          </a:p>
          <a:p>
            <a:pPr marL="0" indent="0">
              <a:buNone/>
            </a:pPr>
            <a:r>
              <a:rPr lang="en-US" dirty="0"/>
              <a:t>Ministry</a:t>
            </a:r>
          </a:p>
          <a:p>
            <a:pPr marL="0" indent="0">
              <a:buNone/>
            </a:pPr>
            <a:r>
              <a:rPr lang="en-US" dirty="0"/>
              <a:t>Philosopher</a:t>
            </a:r>
          </a:p>
          <a:p>
            <a:pPr marL="0" indent="0">
              <a:buNone/>
            </a:pPr>
            <a:r>
              <a:rPr lang="en-US" dirty="0"/>
              <a:t>Artist</a:t>
            </a:r>
          </a:p>
          <a:p>
            <a:pPr marL="0" indent="0">
              <a:buNone/>
            </a:pPr>
            <a:r>
              <a:rPr lang="en-US" dirty="0"/>
              <a:t>Scientist</a:t>
            </a:r>
          </a:p>
          <a:p>
            <a:pPr marL="0" indent="0">
              <a:buNone/>
            </a:pPr>
            <a:r>
              <a:rPr lang="en-US" dirty="0"/>
              <a:t>Researcher </a:t>
            </a:r>
          </a:p>
        </p:txBody>
      </p:sp>
      <p:pic>
        <p:nvPicPr>
          <p:cNvPr id="259074" name="Picture 2" descr="https://image.freepik.com/free-icon/bald-head-with-question-mark_318-4929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0"/>
            <a:ext cx="1978273" cy="19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15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772816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Interpersonal + Intrapersonal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ability to recognize, control, and evaluate your emotions while realizing how they affect other people</a:t>
            </a:r>
          </a:p>
        </p:txBody>
      </p:sp>
      <p:pic>
        <p:nvPicPr>
          <p:cNvPr id="260098" name="Picture 2" descr="http://themindunleashed.org/wp-content/uploads/2015/03/emotional-intellige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21844"/>
            <a:ext cx="4872312" cy="24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544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700808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Parts: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yourself, your goals, intentions, responses and behavior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others and their feelings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91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672406"/>
            <a:ext cx="5400600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5799992" cy="54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484784"/>
            <a:ext cx="6481763" cy="4752975"/>
          </a:xfrm>
        </p:spPr>
        <p:txBody>
          <a:bodyPr/>
          <a:lstStyle/>
          <a:p>
            <a:r>
              <a:rPr lang="en-US" dirty="0"/>
              <a:t>Express yourself</a:t>
            </a:r>
          </a:p>
          <a:p>
            <a:r>
              <a:rPr lang="en-US" dirty="0"/>
              <a:t>Work as part of a team</a:t>
            </a:r>
          </a:p>
          <a:p>
            <a:r>
              <a:rPr lang="en-US" dirty="0"/>
              <a:t>Concentrate</a:t>
            </a:r>
          </a:p>
          <a:p>
            <a:r>
              <a:rPr lang="en-US" dirty="0"/>
              <a:t>Remember</a:t>
            </a:r>
          </a:p>
          <a:p>
            <a:r>
              <a:rPr lang="en-US" dirty="0"/>
              <a:t>Make decisions</a:t>
            </a:r>
          </a:p>
          <a:p>
            <a:r>
              <a:rPr lang="en-US" dirty="0"/>
              <a:t>Deal with stress</a:t>
            </a:r>
          </a:p>
          <a:p>
            <a:r>
              <a:rPr lang="en-US" dirty="0"/>
              <a:t>Overcome challenges</a:t>
            </a:r>
          </a:p>
          <a:p>
            <a:r>
              <a:rPr lang="en-US" dirty="0"/>
              <a:t>Deal with conflict </a:t>
            </a:r>
          </a:p>
          <a:p>
            <a:r>
              <a:rPr lang="en-US" dirty="0"/>
              <a:t>Empathize with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83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7416800" cy="508000"/>
          </a:xfrm>
        </p:spPr>
        <p:txBody>
          <a:bodyPr/>
          <a:lstStyle/>
          <a:p>
            <a:r>
              <a:rPr lang="en-US" dirty="0"/>
              <a:t>How Can You Develop Emotional Intelligence?</a:t>
            </a:r>
          </a:p>
        </p:txBody>
      </p:sp>
      <p:pic>
        <p:nvPicPr>
          <p:cNvPr id="261122" name="Picture 2" descr="http://blog.mapconsulting.com/wp-content/uploads/2013/04/Emotional-Intellig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2"/>
            <a:ext cx="2819871" cy="28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469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dirty="0"/>
              <a:t>Developing Emotional Intelligence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1075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Use empathy.</a:t>
            </a:r>
          </a:p>
          <a:p>
            <a:r>
              <a:rPr lang="en-US" dirty="0"/>
              <a:t>Think about how your actions affect others.</a:t>
            </a:r>
          </a:p>
          <a:p>
            <a:r>
              <a:rPr lang="en-US" dirty="0"/>
              <a:t>Be intellectually curious.</a:t>
            </a:r>
          </a:p>
          <a:p>
            <a:r>
              <a:rPr lang="en-US" dirty="0"/>
              <a:t>Give others credit for their accomplishments.</a:t>
            </a:r>
          </a:p>
          <a:p>
            <a:r>
              <a:rPr lang="en-US" dirty="0"/>
              <a:t>Work on stress management.</a:t>
            </a:r>
          </a:p>
          <a:p>
            <a:r>
              <a:rPr lang="en-US" dirty="0"/>
              <a:t>Take a college course on verbal and nonverbal communication.</a:t>
            </a:r>
          </a:p>
          <a:p>
            <a:r>
              <a:rPr lang="en-US" dirty="0"/>
              <a:t>Take responsibility for your actions.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03115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These intelligences work together in complex ways to make us unique individuals.</a:t>
            </a:r>
          </a:p>
        </p:txBody>
      </p:sp>
    </p:spTree>
    <p:extLst>
      <p:ext uri="{BB962C8B-B14F-4D97-AF65-F5344CB8AC3E}">
        <p14:creationId xmlns:p14="http://schemas.microsoft.com/office/powerpoint/2010/main" val="30690241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1052736"/>
            <a:ext cx="7992888" cy="533539"/>
          </a:xfrm>
        </p:spPr>
        <p:txBody>
          <a:bodyPr/>
          <a:lstStyle/>
          <a:p>
            <a:r>
              <a:rPr lang="en-US" dirty="0"/>
              <a:t>           </a:t>
            </a:r>
            <a:r>
              <a:rPr lang="en-US" b="1" dirty="0">
                <a:latin typeface="Albertus Medium" panose="020E0602030304020304" pitchFamily="34" charset="0"/>
              </a:rPr>
              <a:t>Multiple Intelligences Matching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3581400" cy="3201234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Michael Jordan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Aristotle 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Martin Luther King Jr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Sigmund Freud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William Shakespeare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Albert Einstein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“Will. </a:t>
            </a:r>
            <a:r>
              <a:rPr lang="en-US" dirty="0" err="1">
                <a:solidFill>
                  <a:schemeClr val="tx2"/>
                </a:solidFill>
                <a:latin typeface="Maiandra GD" panose="020E0502030308020204" pitchFamily="34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 am</a:t>
            </a:r>
            <a:r>
              <a:rPr lang="en-US" sz="1951" b="1" dirty="0">
                <a:latin typeface="Maiandra GD" panose="020E0502030308020204" pitchFamily="34" charset="0"/>
              </a:rPr>
              <a:t>”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Charles Darwin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George Lucas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1880" y="2188840"/>
            <a:ext cx="5087675" cy="3201234"/>
          </a:xfrm>
        </p:spPr>
        <p:txBody>
          <a:bodyPr>
            <a:noAutofit/>
          </a:bodyPr>
          <a:lstStyle/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Musical hearing and remembering musical patterns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Interpersonal: understanding other people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Mathematical: working with numbers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Spatial: manipulating objects in space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Bodily-Kinesthetic: using your body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Linguistic: using language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Intrapersonal: understanding yourself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Naturalist: understanding the environment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Existential: pondering the meaning of life and our place in the universe.</a:t>
            </a:r>
          </a:p>
        </p:txBody>
      </p:sp>
    </p:spTree>
    <p:extLst>
      <p:ext uri="{BB962C8B-B14F-4D97-AF65-F5344CB8AC3E}">
        <p14:creationId xmlns:p14="http://schemas.microsoft.com/office/powerpoint/2010/main" val="21720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408737" cy="508000"/>
          </a:xfrm>
        </p:spPr>
        <p:txBody>
          <a:bodyPr/>
          <a:lstStyle/>
          <a:p>
            <a:r>
              <a:rPr lang="en-US" dirty="0"/>
              <a:t>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764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Knowing your </a:t>
            </a:r>
            <a:br>
              <a:rPr lang="en-US" dirty="0"/>
            </a:br>
            <a:r>
              <a:rPr lang="en-US" dirty="0"/>
              <a:t>interests is helpful</a:t>
            </a:r>
            <a:br>
              <a:rPr lang="en-US" dirty="0"/>
            </a:br>
            <a:r>
              <a:rPr lang="en-US" dirty="0"/>
              <a:t>in choosing a </a:t>
            </a:r>
            <a:br>
              <a:rPr lang="en-US" dirty="0"/>
            </a:br>
            <a:r>
              <a:rPr lang="en-US" dirty="0"/>
              <a:t>major and </a:t>
            </a:r>
            <a:br>
              <a:rPr lang="en-US" dirty="0"/>
            </a:br>
            <a:r>
              <a:rPr lang="en-US" dirty="0"/>
              <a:t>career. </a:t>
            </a:r>
          </a:p>
        </p:txBody>
      </p:sp>
      <p:pic>
        <p:nvPicPr>
          <p:cNvPr id="7" name="Picture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165475" cy="413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264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86" y="1219200"/>
            <a:ext cx="7416800" cy="508000"/>
          </a:xfrm>
        </p:spPr>
        <p:txBody>
          <a:bodyPr/>
          <a:lstStyle/>
          <a:p>
            <a:pPr algn="ctr"/>
            <a:r>
              <a:rPr lang="en-US" sz="3200" b="1" dirty="0"/>
              <a:t>Other Factors in Choosing a Major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33600"/>
            <a:ext cx="4541772" cy="42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81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6408737" cy="508000"/>
          </a:xfrm>
        </p:spPr>
        <p:txBody>
          <a:bodyPr/>
          <a:lstStyle/>
          <a:p>
            <a:r>
              <a:rPr lang="en-US" dirty="0"/>
              <a:t>The Interest Profiler*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295400"/>
            <a:ext cx="6481763" cy="4752975"/>
          </a:xfrm>
        </p:spPr>
        <p:txBody>
          <a:bodyPr/>
          <a:lstStyle/>
          <a:p>
            <a:r>
              <a:rPr lang="en-US" sz="2400" dirty="0"/>
              <a:t>Place a checkmark next to the items you might like to do.  </a:t>
            </a:r>
          </a:p>
          <a:p>
            <a:r>
              <a:rPr lang="en-US" sz="2400" dirty="0"/>
              <a:t>You do not need to know how to do them or even have the opportunity to do them.</a:t>
            </a:r>
          </a:p>
          <a:p>
            <a:r>
              <a:rPr lang="en-US" sz="2400" dirty="0"/>
              <a:t>Don’t select items based on income.</a:t>
            </a:r>
          </a:p>
          <a:p>
            <a:r>
              <a:rPr lang="en-US" sz="2400" dirty="0"/>
              <a:t>You can earn higher income with more education.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example, if you would like to build a brick walkway, you could work in construction or with more education, become a civil engineer.  </a:t>
            </a:r>
          </a:p>
          <a:p>
            <a:pPr marL="0" indent="0">
              <a:buNone/>
            </a:pPr>
            <a:r>
              <a:rPr lang="en-US" sz="2400" dirty="0"/>
              <a:t>  </a:t>
            </a:r>
          </a:p>
          <a:p>
            <a:pPr marL="0" indent="0">
              <a:buNone/>
            </a:pPr>
            <a:r>
              <a:rPr lang="en-US" sz="2400" dirty="0"/>
              <a:t>*Available in the textbook </a:t>
            </a:r>
          </a:p>
        </p:txBody>
      </p:sp>
    </p:spTree>
    <p:extLst>
      <p:ext uri="{BB962C8B-B14F-4D97-AF65-F5344CB8AC3E}">
        <p14:creationId xmlns:p14="http://schemas.microsoft.com/office/powerpoint/2010/main" val="33792448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HOLLAND’S HEXAGON</a:t>
            </a:r>
            <a:endParaRPr lang="en-US" dirty="0"/>
          </a:p>
        </p:txBody>
      </p:sp>
      <p:pic>
        <p:nvPicPr>
          <p:cNvPr id="262146" name="Picture 2" descr="http://aai-assessment.com/wp-content/uploads/2015/07/RAISEC-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633861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555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619125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Investigative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700808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Have a strong interest in science</a:t>
            </a:r>
          </a:p>
          <a:p>
            <a:pPr>
              <a:defRPr/>
            </a:pPr>
            <a:r>
              <a:rPr lang="en-US" dirty="0"/>
              <a:t>Work with theories, analyze data and solve problems</a:t>
            </a:r>
          </a:p>
          <a:p>
            <a:pPr>
              <a:defRPr/>
            </a:pPr>
            <a:r>
              <a:rPr lang="en-US" dirty="0"/>
              <a:t>Are analytical, curious, original and creative</a:t>
            </a:r>
          </a:p>
          <a:p>
            <a:pPr>
              <a:defRPr/>
            </a:pPr>
            <a:r>
              <a:rPr lang="en-US" dirty="0"/>
              <a:t>Have good skills in math and science</a:t>
            </a:r>
          </a:p>
          <a:p>
            <a:pPr>
              <a:defRPr/>
            </a:pPr>
            <a:r>
              <a:rPr lang="en-US" dirty="0"/>
              <a:t>Are employed in science or lab related work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25988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Artistic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1988840"/>
            <a:ext cx="7056438" cy="453615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Enjoy visual arts, music, drama or writing</a:t>
            </a:r>
          </a:p>
          <a:p>
            <a:pPr>
              <a:defRPr/>
            </a:pPr>
            <a:r>
              <a:rPr lang="en-US" dirty="0"/>
              <a:t>Are creative and value self expression</a:t>
            </a:r>
          </a:p>
          <a:p>
            <a:pPr>
              <a:defRPr/>
            </a:pPr>
            <a:r>
              <a:rPr lang="en-US" dirty="0"/>
              <a:t>Work in unstructured and flexible environments</a:t>
            </a:r>
          </a:p>
          <a:p>
            <a:pPr>
              <a:defRPr/>
            </a:pPr>
            <a:r>
              <a:rPr lang="en-US" dirty="0"/>
              <a:t>Have artistic talent</a:t>
            </a:r>
          </a:p>
          <a:p>
            <a:pPr>
              <a:defRPr/>
            </a:pPr>
            <a:r>
              <a:rPr lang="en-US" dirty="0"/>
              <a:t>Work in museums, theaters, concert halls, advertising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26780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908720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Social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988840"/>
            <a:ext cx="7056438" cy="453615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Like to work with people</a:t>
            </a:r>
          </a:p>
          <a:p>
            <a:pPr>
              <a:defRPr/>
            </a:pPr>
            <a:r>
              <a:rPr lang="en-US" dirty="0"/>
              <a:t>Enjoy helping, nurturing and caring for others</a:t>
            </a:r>
          </a:p>
          <a:p>
            <a:pPr>
              <a:defRPr/>
            </a:pPr>
            <a:r>
              <a:rPr lang="en-US" dirty="0"/>
              <a:t>Have social, communication and teaching skills</a:t>
            </a:r>
          </a:p>
          <a:p>
            <a:pPr>
              <a:defRPr/>
            </a:pPr>
            <a:r>
              <a:rPr lang="en-US" dirty="0"/>
              <a:t>Humanistic, idealistic</a:t>
            </a:r>
          </a:p>
          <a:p>
            <a:pPr>
              <a:defRPr/>
            </a:pPr>
            <a:r>
              <a:rPr lang="en-US" dirty="0"/>
              <a:t>Work in schools, social services, religious occupations, health care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62257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268760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Enterprising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664" y="2564904"/>
            <a:ext cx="7056438" cy="371358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Like to persuade, lead or supervise</a:t>
            </a:r>
          </a:p>
          <a:p>
            <a:pPr>
              <a:defRPr/>
            </a:pPr>
            <a:r>
              <a:rPr lang="en-US" dirty="0"/>
              <a:t>Have skills in selling and communication</a:t>
            </a:r>
          </a:p>
          <a:p>
            <a:pPr>
              <a:defRPr/>
            </a:pPr>
            <a:r>
              <a:rPr lang="en-US" dirty="0"/>
              <a:t>Seek positions of leadership, status and power</a:t>
            </a:r>
          </a:p>
          <a:p>
            <a:pPr>
              <a:defRPr/>
            </a:pPr>
            <a:r>
              <a:rPr lang="en-US" dirty="0"/>
              <a:t>Employed in business, government, sales and politics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0847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340768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Conventional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708920"/>
            <a:ext cx="7056438" cy="3744069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Good at organizing and managing details</a:t>
            </a:r>
          </a:p>
          <a:p>
            <a:pPr>
              <a:defRPr/>
            </a:pPr>
            <a:r>
              <a:rPr lang="en-US" dirty="0"/>
              <a:t>Like math, accounting, finance</a:t>
            </a:r>
          </a:p>
          <a:p>
            <a:pPr>
              <a:defRPr/>
            </a:pPr>
            <a:r>
              <a:rPr lang="en-US" dirty="0"/>
              <a:t>Are efficient and patient</a:t>
            </a:r>
          </a:p>
          <a:p>
            <a:pPr>
              <a:defRPr/>
            </a:pPr>
            <a:r>
              <a:rPr lang="en-US" dirty="0"/>
              <a:t>Prefer structure</a:t>
            </a:r>
          </a:p>
          <a:p>
            <a:pPr>
              <a:defRPr/>
            </a:pPr>
            <a:r>
              <a:rPr lang="en-US" dirty="0"/>
              <a:t>Work in business, corporations, quality control, and financial institutions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43965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052736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Realistic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060848"/>
            <a:ext cx="7056438" cy="424847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Enjoy working with tools, machines, equipment</a:t>
            </a:r>
          </a:p>
          <a:p>
            <a:pPr>
              <a:defRPr/>
            </a:pPr>
            <a:r>
              <a:rPr lang="en-US" dirty="0"/>
              <a:t>Often work outdoors</a:t>
            </a:r>
          </a:p>
          <a:p>
            <a:pPr>
              <a:defRPr/>
            </a:pPr>
            <a:r>
              <a:rPr lang="en-US" dirty="0"/>
              <a:t>Are active and adventurous</a:t>
            </a:r>
          </a:p>
          <a:p>
            <a:pPr>
              <a:defRPr/>
            </a:pPr>
            <a:r>
              <a:rPr lang="en-US" dirty="0"/>
              <a:t>Have good mechanical abilities</a:t>
            </a:r>
          </a:p>
          <a:p>
            <a:pPr>
              <a:defRPr/>
            </a:pPr>
            <a:r>
              <a:rPr lang="en-US" dirty="0"/>
              <a:t>Are employed in manufacturing, construction, transportation and engineering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848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268760"/>
            <a:ext cx="4176713" cy="893762"/>
          </a:xfrm>
        </p:spPr>
        <p:txBody>
          <a:bodyPr/>
          <a:lstStyle/>
          <a:p>
            <a:r>
              <a:rPr lang="en-US" sz="4400" dirty="0"/>
              <a:t>Exploring Your Values</a:t>
            </a:r>
          </a:p>
        </p:txBody>
      </p:sp>
    </p:spTree>
    <p:extLst>
      <p:ext uri="{BB962C8B-B14F-4D97-AF65-F5344CB8AC3E}">
        <p14:creationId xmlns:p14="http://schemas.microsoft.com/office/powerpoint/2010/main" val="32642938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What Are Your Values?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90800"/>
            <a:ext cx="442780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90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Once your have completed the personality assessment, you may have several job options to consider.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2286000" lvl="5" indent="0">
              <a:buNone/>
            </a:pPr>
            <a:r>
              <a:rPr lang="en-US" sz="2400" dirty="0"/>
              <a:t>Research the job outlook to find out which  jobs will be available and how much they pay.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Some students may opt for lower</a:t>
            </a:r>
          </a:p>
          <a:p>
            <a:pPr marL="0" indent="0">
              <a:buNone/>
            </a:pPr>
            <a:r>
              <a:rPr lang="en-US" sz="2400" dirty="0"/>
              <a:t>Paying jobs that serve humanity</a:t>
            </a:r>
          </a:p>
          <a:p>
            <a:pPr marL="0" indent="0">
              <a:buNone/>
            </a:pPr>
            <a:r>
              <a:rPr lang="en-US" sz="2400" dirty="0"/>
              <a:t>and provide personal fulfillment.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00600"/>
            <a:ext cx="2839842" cy="1895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2200"/>
            <a:ext cx="2389229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80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Values are: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901304"/>
            <a:ext cx="7416800" cy="32766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What we think is important</a:t>
            </a:r>
          </a:p>
          <a:p>
            <a:pPr>
              <a:defRPr/>
            </a:pPr>
            <a:r>
              <a:rPr lang="en-US" sz="4000" dirty="0"/>
              <a:t>What we feel is right and good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789040"/>
            <a:ext cx="4657725" cy="194072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666158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Where do we get our values?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717032"/>
            <a:ext cx="5333996" cy="14287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638016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Values come from: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416800" cy="4267200"/>
          </a:xfrm>
        </p:spPr>
        <p:txBody>
          <a:bodyPr/>
          <a:lstStyle/>
          <a:p>
            <a:pPr>
              <a:defRPr/>
            </a:pPr>
            <a:r>
              <a:rPr lang="en-US" dirty="0"/>
              <a:t>Parents</a:t>
            </a:r>
          </a:p>
          <a:p>
            <a:pPr>
              <a:defRPr/>
            </a:pPr>
            <a:r>
              <a:rPr lang="en-US" dirty="0"/>
              <a:t>Friends</a:t>
            </a:r>
          </a:p>
          <a:p>
            <a:pPr>
              <a:defRPr/>
            </a:pPr>
            <a:r>
              <a:rPr lang="en-US" dirty="0"/>
              <a:t>Culture</a:t>
            </a:r>
          </a:p>
          <a:p>
            <a:pPr>
              <a:defRPr/>
            </a:pPr>
            <a:r>
              <a:rPr lang="en-US" dirty="0"/>
              <a:t>Church</a:t>
            </a:r>
          </a:p>
          <a:p>
            <a:pPr>
              <a:defRPr/>
            </a:pPr>
            <a:r>
              <a:rPr lang="en-US" dirty="0"/>
              <a:t>Media</a:t>
            </a:r>
          </a:p>
          <a:p>
            <a:pPr>
              <a:defRPr/>
            </a:pPr>
            <a:r>
              <a:rPr lang="en-US" dirty="0"/>
              <a:t>Society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3810000" y="2057400"/>
          <a:ext cx="38481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3" imgW="525780" imgH="425196" progId="MS_ClipArt_Gallery.2">
                  <p:embed/>
                </p:oleObj>
              </mc:Choice>
              <mc:Fallback>
                <p:oleObj name="Clip" r:id="rId3" imgW="525780" imgH="425196" progId="MS_ClipArt_Gallery.2">
                  <p:embed/>
                  <p:pic>
                    <p:nvPicPr>
                      <p:cNvPr id="297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057400"/>
                        <a:ext cx="38481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3146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Assignment: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My Personal Coat of Arms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67000"/>
            <a:ext cx="6705600" cy="37338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you like about yourself</a:t>
            </a:r>
          </a:p>
          <a:p>
            <a:pPr>
              <a:defRPr/>
            </a:pPr>
            <a:r>
              <a:rPr lang="en-US" dirty="0"/>
              <a:t>Your greatest achievement</a:t>
            </a:r>
          </a:p>
          <a:p>
            <a:pPr>
              <a:defRPr/>
            </a:pPr>
            <a:r>
              <a:rPr lang="en-US" dirty="0"/>
              <a:t>Your most prized possession</a:t>
            </a:r>
          </a:p>
          <a:p>
            <a:pPr>
              <a:defRPr/>
            </a:pPr>
            <a:r>
              <a:rPr lang="en-US" dirty="0"/>
              <a:t>What you value most in life</a:t>
            </a:r>
          </a:p>
          <a:p>
            <a:pPr>
              <a:defRPr/>
            </a:pPr>
            <a:r>
              <a:rPr lang="en-US" dirty="0"/>
              <a:t>A symbol of your personality</a:t>
            </a:r>
          </a:p>
          <a:p>
            <a:pPr>
              <a:defRPr/>
            </a:pPr>
            <a:r>
              <a:rPr lang="en-US" dirty="0"/>
              <a:t>Three words to be remembered by </a:t>
            </a:r>
          </a:p>
        </p:txBody>
      </p:sp>
    </p:spTree>
    <p:extLst>
      <p:ext uri="{BB962C8B-B14F-4D97-AF65-F5344CB8AC3E}">
        <p14:creationId xmlns:p14="http://schemas.microsoft.com/office/powerpoint/2010/main" val="2970647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Some samples</a:t>
            </a:r>
          </a:p>
        </p:txBody>
      </p:sp>
    </p:spTree>
    <p:extLst>
      <p:ext uri="{BB962C8B-B14F-4D97-AF65-F5344CB8AC3E}">
        <p14:creationId xmlns:p14="http://schemas.microsoft.com/office/powerpoint/2010/main" val="22207474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oatofArm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45926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7499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oatofArm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63637"/>
            <a:ext cx="4724400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4335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CoatofArm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5525"/>
            <a:ext cx="481806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1642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3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Complete:</a:t>
            </a:r>
            <a:br>
              <a:rPr lang="en-US"/>
            </a:br>
            <a:r>
              <a:rPr lang="en-US"/>
              <a:t>Assessing Your Personal Values </a:t>
            </a:r>
            <a:br>
              <a:rPr lang="en-US"/>
            </a:br>
            <a:br>
              <a:rPr lang="en-US"/>
            </a:br>
            <a:r>
              <a:rPr lang="en-US"/>
              <a:t>Share your highest value with the class</a:t>
            </a:r>
            <a:br>
              <a:rPr lang="en-US"/>
            </a:br>
            <a:br>
              <a:rPr lang="en-US"/>
            </a:br>
            <a:r>
              <a:rPr lang="en-US"/>
              <a:t>Complete: </a:t>
            </a:r>
            <a:br>
              <a:rPr lang="en-US"/>
            </a:br>
            <a:r>
              <a:rPr lang="en-US"/>
              <a:t>Summing Up Values</a:t>
            </a:r>
          </a:p>
        </p:txBody>
      </p:sp>
    </p:spTree>
    <p:extLst>
      <p:ext uri="{BB962C8B-B14F-4D97-AF65-F5344CB8AC3E}">
        <p14:creationId xmlns:p14="http://schemas.microsoft.com/office/powerpoint/2010/main" val="494647933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66800"/>
            <a:ext cx="6408737" cy="508000"/>
          </a:xfrm>
        </p:spPr>
        <p:txBody>
          <a:bodyPr/>
          <a:lstStyle/>
          <a:p>
            <a:r>
              <a:rPr lang="en-US" dirty="0"/>
              <a:t>Career Trends for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224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966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5279001" cy="47248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1131" y="838200"/>
            <a:ext cx="6965669" cy="508000"/>
          </a:xfrm>
        </p:spPr>
        <p:txBody>
          <a:bodyPr/>
          <a:lstStyle/>
          <a:p>
            <a:r>
              <a:rPr lang="en-US" b="1" dirty="0"/>
              <a:t>Checklist for a Satisfying Career</a:t>
            </a:r>
          </a:p>
        </p:txBody>
      </p:sp>
    </p:spTree>
    <p:extLst>
      <p:ext uri="{BB962C8B-B14F-4D97-AF65-F5344CB8AC3E}">
        <p14:creationId xmlns:p14="http://schemas.microsoft.com/office/powerpoint/2010/main" val="6461046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7772400" cy="615048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2E84F"/>
                </a:solidFill>
              </a:rPr>
              <a:t>          </a:t>
            </a:r>
            <a:r>
              <a:rPr lang="en-US" altLang="en-US" sz="3200" dirty="0"/>
              <a:t>Service Occupations in Demand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32434"/>
            <a:ext cx="7416800" cy="5111750"/>
          </a:xfrm>
        </p:spPr>
        <p:txBody>
          <a:bodyPr>
            <a:norm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Health Care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Finance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Insurance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Real Estate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Transportation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Communication. </a:t>
            </a:r>
          </a:p>
        </p:txBody>
      </p:sp>
      <p:pic>
        <p:nvPicPr>
          <p:cNvPr id="259074" name="Picture 2" descr="https://www.penrosestfrancis.org/uploadedimages/penrosestfrancis/Content/PSF/Specialties/Occup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272826" cy="37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8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6408737" cy="508000"/>
          </a:xfrm>
        </p:spPr>
        <p:txBody>
          <a:bodyPr/>
          <a:lstStyle/>
          <a:p>
            <a:r>
              <a:rPr lang="en-US" dirty="0"/>
              <a:t>Increased Need for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42641-5E49-4D5A-8BDA-2713AF54EC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1905000"/>
            <a:ext cx="671353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78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0200"/>
            <a:ext cx="7416800" cy="508000"/>
          </a:xfrm>
        </p:spPr>
        <p:txBody>
          <a:bodyPr/>
          <a:lstStyle/>
          <a:p>
            <a:r>
              <a:rPr lang="en-US" dirty="0"/>
              <a:t>Increased Opportunities for STEM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5715000"/>
            <a:ext cx="7416800" cy="1143000"/>
          </a:xfrm>
        </p:spPr>
        <p:txBody>
          <a:bodyPr/>
          <a:lstStyle/>
          <a:p>
            <a:r>
              <a:rPr lang="en-US" dirty="0"/>
              <a:t>Will grow 17% by 2020</a:t>
            </a:r>
          </a:p>
          <a:p>
            <a:r>
              <a:rPr lang="en-US" dirty="0"/>
              <a:t>Highest paying jobs.</a:t>
            </a:r>
          </a:p>
        </p:txBody>
      </p:sp>
      <p:pic>
        <p:nvPicPr>
          <p:cNvPr id="234498" name="Picture 2" descr="http://goneec.org/portals/0/Images/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085008"/>
            <a:ext cx="3654829" cy="34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5051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1143000"/>
          </a:xfrm>
        </p:spPr>
        <p:txBody>
          <a:bodyPr/>
          <a:lstStyle/>
          <a:p>
            <a:r>
              <a:rPr lang="en-US" dirty="0"/>
              <a:t>Beware of Outsourcing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4040188" cy="639762"/>
          </a:xfrm>
        </p:spPr>
        <p:txBody>
          <a:bodyPr/>
          <a:lstStyle/>
          <a:p>
            <a:r>
              <a:rPr lang="en-US" dirty="0"/>
              <a:t>Likely to be outsourced: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23528" y="2204864"/>
            <a:ext cx="4040188" cy="3951288"/>
          </a:xfrm>
        </p:spPr>
        <p:txBody>
          <a:bodyPr/>
          <a:lstStyle/>
          <a:p>
            <a:r>
              <a:rPr lang="en-US" dirty="0"/>
              <a:t>Repetitive jobs such as accounting</a:t>
            </a:r>
          </a:p>
          <a:p>
            <a:r>
              <a:rPr lang="en-US" dirty="0"/>
              <a:t>Well-defined jobs such as customer service</a:t>
            </a:r>
          </a:p>
          <a:p>
            <a:r>
              <a:rPr lang="en-US" dirty="0"/>
              <a:t>Software </a:t>
            </a:r>
          </a:p>
          <a:p>
            <a:r>
              <a:rPr lang="en-US" dirty="0"/>
              <a:t>Technical support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11961" y="1535113"/>
            <a:ext cx="4474840" cy="639762"/>
          </a:xfrm>
        </p:spPr>
        <p:txBody>
          <a:bodyPr/>
          <a:lstStyle/>
          <a:p>
            <a:r>
              <a:rPr lang="en-US" dirty="0"/>
              <a:t>Less likely to be outsourced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27984" y="2204864"/>
            <a:ext cx="4041775" cy="3951288"/>
          </a:xfrm>
        </p:spPr>
        <p:txBody>
          <a:bodyPr/>
          <a:lstStyle/>
          <a:p>
            <a:r>
              <a:rPr lang="en-US" dirty="0"/>
              <a:t>Top management</a:t>
            </a:r>
          </a:p>
          <a:p>
            <a:r>
              <a:rPr lang="en-US" dirty="0"/>
              <a:t>Trouble shooters</a:t>
            </a:r>
          </a:p>
          <a:p>
            <a:r>
              <a:rPr lang="en-US" dirty="0"/>
              <a:t>Marketing</a:t>
            </a:r>
          </a:p>
          <a:p>
            <a:r>
              <a:rPr lang="en-US" dirty="0"/>
              <a:t>Repair</a:t>
            </a:r>
          </a:p>
          <a:p>
            <a:r>
              <a:rPr lang="en-US" dirty="0"/>
              <a:t>Product design</a:t>
            </a:r>
          </a:p>
          <a:p>
            <a:r>
              <a:rPr lang="en-US" dirty="0"/>
              <a:t>Entertainment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97152"/>
            <a:ext cx="2628900" cy="19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354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0"/>
            <a:ext cx="6408737" cy="508000"/>
          </a:xfrm>
        </p:spPr>
        <p:txBody>
          <a:bodyPr/>
          <a:lstStyle/>
          <a:p>
            <a:r>
              <a:rPr lang="en-US" dirty="0"/>
              <a:t>Avoid Outsourcing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514600"/>
            <a:ext cx="6481763" cy="3824287"/>
          </a:xfrm>
        </p:spPr>
        <p:txBody>
          <a:bodyPr/>
          <a:lstStyle/>
          <a:p>
            <a:r>
              <a:rPr lang="en-US" dirty="0"/>
              <a:t>Be the best in your field</a:t>
            </a:r>
          </a:p>
          <a:p>
            <a:r>
              <a:rPr lang="en-US" dirty="0"/>
              <a:t>Be creative and innovative</a:t>
            </a:r>
          </a:p>
          <a:p>
            <a:r>
              <a:rPr lang="en-US" dirty="0"/>
              <a:t>Avoid repetitive jobs</a:t>
            </a:r>
          </a:p>
          <a:p>
            <a:r>
              <a:rPr lang="en-US" dirty="0"/>
              <a:t>Choose a career high in demand</a:t>
            </a:r>
          </a:p>
          <a:p>
            <a:r>
              <a:rPr lang="en-US" dirty="0"/>
              <a:t>Consider a job in skilled trades (carpenters, plumbers, hair stylists, dental hygienists)</a:t>
            </a:r>
          </a:p>
        </p:txBody>
      </p:sp>
    </p:spTree>
    <p:extLst>
      <p:ext uri="{BB962C8B-B14F-4D97-AF65-F5344CB8AC3E}">
        <p14:creationId xmlns:p14="http://schemas.microsoft.com/office/powerpoint/2010/main" val="37601151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09" y="1066800"/>
            <a:ext cx="6408737" cy="508000"/>
          </a:xfrm>
        </p:spPr>
        <p:txBody>
          <a:bodyPr/>
          <a:lstStyle/>
          <a:p>
            <a:r>
              <a:rPr lang="en-US" dirty="0"/>
              <a:t>Globalization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6481763" cy="1385887"/>
          </a:xfrm>
        </p:spPr>
        <p:txBody>
          <a:bodyPr/>
          <a:lstStyle/>
          <a:p>
            <a:r>
              <a:rPr lang="en-US" dirty="0"/>
              <a:t>Speak different languages</a:t>
            </a:r>
          </a:p>
          <a:p>
            <a:r>
              <a:rPr lang="en-US" dirty="0"/>
              <a:t>Study international business</a:t>
            </a:r>
          </a:p>
        </p:txBody>
      </p:sp>
      <p:pic>
        <p:nvPicPr>
          <p:cNvPr id="235522" name="Picture 2" descr="http://www.intelligent-aerospace.com/content/dam/avi/online-articles/2012/11/shutterstock_global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31787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247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447800"/>
            <a:ext cx="6408737" cy="508000"/>
          </a:xfrm>
        </p:spPr>
        <p:txBody>
          <a:bodyPr/>
          <a:lstStyle/>
          <a:p>
            <a:r>
              <a:rPr lang="en-US" dirty="0"/>
              <a:t>Nontraditional Workers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971800"/>
            <a:ext cx="6481763" cy="2833687"/>
          </a:xfrm>
        </p:spPr>
        <p:txBody>
          <a:bodyPr/>
          <a:lstStyle/>
          <a:p>
            <a:r>
              <a:rPr lang="en-US" dirty="0"/>
              <a:t>Do not have full time jobs with benefits</a:t>
            </a:r>
          </a:p>
          <a:p>
            <a:r>
              <a:rPr lang="en-US" dirty="0"/>
              <a:t>Contingent and part time workers</a:t>
            </a:r>
          </a:p>
          <a:p>
            <a:r>
              <a:rPr lang="en-US" dirty="0"/>
              <a:t>Independent contractors</a:t>
            </a:r>
          </a:p>
          <a:p>
            <a:r>
              <a:rPr lang="en-US" dirty="0"/>
              <a:t>Temporary workers</a:t>
            </a:r>
          </a:p>
        </p:txBody>
      </p:sp>
    </p:spTree>
    <p:extLst>
      <p:ext uri="{BB962C8B-B14F-4D97-AF65-F5344CB8AC3E}">
        <p14:creationId xmlns:p14="http://schemas.microsoft.com/office/powerpoint/2010/main" val="39138035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6408737" cy="508000"/>
          </a:xfrm>
        </p:spPr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80" y="3261287"/>
            <a:ext cx="6481763" cy="2224087"/>
          </a:xfrm>
        </p:spPr>
        <p:txBody>
          <a:bodyPr/>
          <a:lstStyle/>
          <a:p>
            <a:r>
              <a:rPr lang="en-US" dirty="0"/>
              <a:t>Robots will do the work</a:t>
            </a:r>
          </a:p>
          <a:p>
            <a:r>
              <a:rPr lang="en-US" dirty="0"/>
              <a:t>Engineers and technicians will be needed to design and maintain the robots</a:t>
            </a:r>
          </a:p>
          <a:p>
            <a:endParaRPr lang="en-US" dirty="0"/>
          </a:p>
        </p:txBody>
      </p:sp>
      <p:pic>
        <p:nvPicPr>
          <p:cNvPr id="236546" name="Picture 2" descr="http://pal-robotics.com/static/palrobotics/img/home/slider/reemc_hell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3882" cy="36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642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6" y="1371600"/>
            <a:ext cx="6408737" cy="508000"/>
          </a:xfrm>
        </p:spPr>
        <p:txBody>
          <a:bodyPr/>
          <a:lstStyle/>
          <a:p>
            <a:r>
              <a:rPr lang="en-US" dirty="0"/>
              <a:t>Mismatch between workers and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2362200"/>
            <a:ext cx="6481763" cy="1538287"/>
          </a:xfrm>
        </p:spPr>
        <p:txBody>
          <a:bodyPr/>
          <a:lstStyle/>
          <a:p>
            <a:r>
              <a:rPr lang="en-US" dirty="0"/>
              <a:t>More workers needed in scientific and technical fields</a:t>
            </a:r>
          </a:p>
        </p:txBody>
      </p:sp>
      <p:pic>
        <p:nvPicPr>
          <p:cNvPr id="260098" name="Picture 2" descr="http://o.aolcdn.com/dims-shared/dims3/GLOB/crop/3865x2225+0+176/resize/620x357!/format/jpg/quality/85/http:/hss-prod.hss.aol.com/hss/storage/midas/19c4b1ec8d949261e4839c509936ba37/200764583/78779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640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1436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311121"/>
            <a:ext cx="6408737" cy="508000"/>
          </a:xfrm>
        </p:spPr>
        <p:txBody>
          <a:bodyPr/>
          <a:lstStyle/>
          <a:p>
            <a:r>
              <a:rPr lang="en-US" dirty="0"/>
              <a:t>New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879" y="2293655"/>
            <a:ext cx="6481763" cy="3367087"/>
          </a:xfrm>
        </p:spPr>
        <p:txBody>
          <a:bodyPr/>
          <a:lstStyle/>
          <a:p>
            <a:r>
              <a:rPr lang="en-US" dirty="0"/>
              <a:t>Teleworking</a:t>
            </a:r>
            <a:br>
              <a:rPr lang="en-US" dirty="0"/>
            </a:br>
            <a:r>
              <a:rPr lang="en-US" dirty="0"/>
              <a:t>Using smart phones to do some work at home</a:t>
            </a:r>
          </a:p>
          <a:p>
            <a:r>
              <a:rPr lang="en-US" dirty="0"/>
              <a:t>Virtual Collaboration</a:t>
            </a:r>
            <a:br>
              <a:rPr lang="en-US" dirty="0"/>
            </a:br>
            <a:r>
              <a:rPr lang="en-US" dirty="0"/>
              <a:t>Using skype and other tools</a:t>
            </a:r>
          </a:p>
          <a:p>
            <a:r>
              <a:rPr lang="en-US" dirty="0"/>
              <a:t>New Media</a:t>
            </a:r>
            <a:br>
              <a:rPr lang="en-US" dirty="0"/>
            </a:br>
            <a:r>
              <a:rPr lang="en-US" dirty="0"/>
              <a:t>Required for job success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007"/>
            <a:ext cx="1876937" cy="156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79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7416800" cy="508000"/>
          </a:xfrm>
        </p:spPr>
        <p:txBody>
          <a:bodyPr/>
          <a:lstStyle/>
          <a:p>
            <a:pPr algn="ctr"/>
            <a:r>
              <a:rPr lang="en-US" sz="4000" dirty="0">
                <a:latin typeface="Tahoma" charset="0"/>
              </a:rPr>
              <a:t>What is Personality Type? </a:t>
            </a:r>
            <a:endParaRPr lang="uk-UA" sz="4000" dirty="0">
              <a:latin typeface="Tahom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590800"/>
            <a:ext cx="5168248" cy="321465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838200"/>
            <a:ext cx="6408737" cy="508000"/>
          </a:xfrm>
        </p:spPr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26130"/>
            <a:ext cx="6481763" cy="1462087"/>
          </a:xfrm>
        </p:spPr>
        <p:txBody>
          <a:bodyPr/>
          <a:lstStyle/>
          <a:p>
            <a:r>
              <a:rPr lang="en-US" dirty="0"/>
              <a:t>Using data for market research</a:t>
            </a:r>
          </a:p>
          <a:p>
            <a:r>
              <a:rPr lang="en-US" dirty="0"/>
              <a:t>Requires math skills</a:t>
            </a:r>
          </a:p>
        </p:txBody>
      </p:sp>
      <p:pic>
        <p:nvPicPr>
          <p:cNvPr id="237570" name="Picture 2" descr="https://zenportfolios.ca/capu-bmkt-360-01-summer-2013/files/2013/06/13241710-business-man-writing-data-analys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48" y="3060739"/>
            <a:ext cx="4105147" cy="37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523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6408737" cy="508000"/>
          </a:xfrm>
        </p:spPr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481763" cy="1690687"/>
          </a:xfrm>
        </p:spPr>
        <p:txBody>
          <a:bodyPr/>
          <a:lstStyle/>
          <a:p>
            <a:r>
              <a:rPr lang="en-US" dirty="0"/>
              <a:t>Because of increasing violence, we are starting to realize the importance of mental health</a:t>
            </a:r>
          </a:p>
        </p:txBody>
      </p:sp>
      <p:pic>
        <p:nvPicPr>
          <p:cNvPr id="238596" name="Picture 4" descr="http://sharpbrains.com/wp-content/uploads/2014/09/mental-heal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9999"/>
            <a:ext cx="3571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2427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6408737" cy="508000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124200"/>
            <a:ext cx="6481763" cy="1843087"/>
          </a:xfrm>
        </p:spPr>
        <p:txBody>
          <a:bodyPr/>
          <a:lstStyle/>
          <a:p>
            <a:r>
              <a:rPr lang="en-US" dirty="0"/>
              <a:t>Information and technology workers are the largest group of workers in the U.S.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721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676400" y="1244600"/>
            <a:ext cx="5832648" cy="660400"/>
          </a:xfrm>
        </p:spPr>
        <p:txBody>
          <a:bodyPr/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New Technology Jobs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05820" y="2133600"/>
            <a:ext cx="6173808" cy="3633787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Computer network administrators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Data communications analysts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Web developers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Data loss prevention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Online security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Video game designer</a:t>
            </a: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308059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9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6408737" cy="508000"/>
          </a:xfrm>
        </p:spPr>
        <p:txBody>
          <a:bodyPr/>
          <a:lstStyle/>
          <a:p>
            <a:r>
              <a:rPr lang="en-US" dirty="0"/>
              <a:t>Radiation and Laser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168" y="2133601"/>
            <a:ext cx="6481763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Used in medicine, energy, computers, communications, entertainment</a:t>
            </a:r>
          </a:p>
        </p:txBody>
      </p:sp>
      <p:pic>
        <p:nvPicPr>
          <p:cNvPr id="239618" name="Picture 2" descr="http://www.schobertechnologies.de/cache/multimedia/laser_web_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1"/>
            <a:ext cx="5702574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0387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143000"/>
            <a:ext cx="6408737" cy="508000"/>
          </a:xfrm>
        </p:spPr>
        <p:txBody>
          <a:bodyPr/>
          <a:lstStyle/>
          <a:p>
            <a:r>
              <a:rPr lang="en-US" dirty="0"/>
              <a:t>Fiber Optics and Telecommunications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209800"/>
            <a:ext cx="6481763" cy="2147887"/>
          </a:xfrm>
        </p:spPr>
        <p:txBody>
          <a:bodyPr/>
          <a:lstStyle/>
          <a:p>
            <a:r>
              <a:rPr lang="en-US" dirty="0"/>
              <a:t>Fiber optics are thin glass fibers that transmit light.  </a:t>
            </a:r>
          </a:p>
          <a:p>
            <a:r>
              <a:rPr lang="en-US" dirty="0"/>
              <a:t>Copper wire will soon become obsolete.</a:t>
            </a:r>
          </a:p>
        </p:txBody>
      </p:sp>
      <p:pic>
        <p:nvPicPr>
          <p:cNvPr id="240642" name="Picture 2" descr="http://www.feasa.ie/images/fiber%20op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74821"/>
            <a:ext cx="3429000" cy="26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4152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817" y="1219200"/>
            <a:ext cx="6408737" cy="508000"/>
          </a:xfrm>
        </p:spPr>
        <p:txBody>
          <a:bodyPr/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6481763" cy="1690687"/>
          </a:xfrm>
        </p:spPr>
        <p:txBody>
          <a:bodyPr/>
          <a:lstStyle/>
          <a:p>
            <a:r>
              <a:rPr lang="en-US" dirty="0"/>
              <a:t>Enables computers to approximate human thought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38657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605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81200"/>
            <a:ext cx="6408737" cy="5080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671887"/>
          </a:xfrm>
        </p:spPr>
        <p:txBody>
          <a:bodyPr/>
          <a:lstStyle/>
          <a:p>
            <a:r>
              <a:rPr lang="en-US" dirty="0"/>
              <a:t>Engineering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Engineering</a:t>
            </a:r>
          </a:p>
          <a:p>
            <a:r>
              <a:rPr lang="en-US" dirty="0"/>
              <a:t>Biology</a:t>
            </a:r>
          </a:p>
          <a:p>
            <a:r>
              <a:rPr lang="en-US" dirty="0"/>
              <a:t>Biotechnology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Requires advanced degrees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68" y="2362200"/>
            <a:ext cx="39433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9911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2133600" y="1828800"/>
            <a:ext cx="5807075" cy="28590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The Biology Century</a:t>
            </a:r>
          </a:p>
        </p:txBody>
      </p:sp>
      <p:pic>
        <p:nvPicPr>
          <p:cNvPr id="43012" name="Picture 5" descr="Fotolia_14396484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59563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569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New Advances in Biology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The 21</a:t>
            </a:r>
            <a:r>
              <a:rPr lang="en-US" sz="2800" baseline="30000" dirty="0"/>
              <a:t>st</a:t>
            </a:r>
            <a:r>
              <a:rPr lang="en-US" sz="2800" dirty="0"/>
              <a:t> Century will be the biology century</a:t>
            </a:r>
          </a:p>
          <a:p>
            <a:pPr lvl="1">
              <a:defRPr/>
            </a:pPr>
            <a:r>
              <a:rPr lang="en-US" sz="2800" dirty="0"/>
              <a:t>Human Genome Project</a:t>
            </a:r>
          </a:p>
          <a:p>
            <a:pPr lvl="1">
              <a:defRPr/>
            </a:pPr>
            <a:r>
              <a:rPr lang="en-US" sz="2800" dirty="0"/>
              <a:t>Biotechnology</a:t>
            </a:r>
          </a:p>
          <a:p>
            <a:pPr lvl="1">
              <a:defRPr/>
            </a:pPr>
            <a:r>
              <a:rPr lang="en-US" sz="2800" dirty="0"/>
              <a:t>Biomedical technology </a:t>
            </a:r>
          </a:p>
        </p:txBody>
      </p:sp>
      <p:pic>
        <p:nvPicPr>
          <p:cNvPr id="241666" name="Picture 2" descr="https://unlockinglifescode.org/sites/default/files/2003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8151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210</TotalTime>
  <Words>2902</Words>
  <Application>Microsoft Office PowerPoint</Application>
  <PresentationFormat>On-screen Show (4:3)</PresentationFormat>
  <Paragraphs>805</Paragraphs>
  <Slides>119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32" baseType="lpstr">
      <vt:lpstr>ＭＳ Ｐゴシック</vt:lpstr>
      <vt:lpstr>ＭＳ Ｐゴシック</vt:lpstr>
      <vt:lpstr>Albertus Medium</vt:lpstr>
      <vt:lpstr>Arial</vt:lpstr>
      <vt:lpstr>Arial Rounded MT Bold</vt:lpstr>
      <vt:lpstr>Calibri</vt:lpstr>
      <vt:lpstr>Century Gothic</vt:lpstr>
      <vt:lpstr>Leelawadee</vt:lpstr>
      <vt:lpstr>Maiandra GD</vt:lpstr>
      <vt:lpstr>Tahoma</vt:lpstr>
      <vt:lpstr>Wingdings</vt:lpstr>
      <vt:lpstr>template</vt:lpstr>
      <vt:lpstr>Clip</vt:lpstr>
      <vt:lpstr>Choosing Your Major Chapter 2</vt:lpstr>
      <vt:lpstr>Job Jar Activity</vt:lpstr>
      <vt:lpstr>Making a Career Decision</vt:lpstr>
      <vt:lpstr>There is a choice you have to make, In everything you do. And you must always keep in mind, The choice you make, makes you.</vt:lpstr>
      <vt:lpstr>Steps in Making a Career Decision</vt:lpstr>
      <vt:lpstr>Other Factors in Choosing a Major</vt:lpstr>
      <vt:lpstr>PowerPoint Presentation</vt:lpstr>
      <vt:lpstr>Checklist for a Satisfying Career</vt:lpstr>
      <vt:lpstr>What is Personality Type? </vt:lpstr>
      <vt:lpstr>Personality Type </vt:lpstr>
      <vt:lpstr>AchieveWORKS Personality Assessment</vt:lpstr>
      <vt:lpstr>Directions for the Personality Assessment</vt:lpstr>
      <vt:lpstr>Directions</vt:lpstr>
      <vt:lpstr>Important</vt:lpstr>
      <vt:lpstr>Directions</vt:lpstr>
      <vt:lpstr>4 Dimensions of Personality Type</vt:lpstr>
      <vt:lpstr>Extravert or Introvert</vt:lpstr>
      <vt:lpstr>            Personality Type</vt:lpstr>
      <vt:lpstr>Personality and Work Environment</vt:lpstr>
      <vt:lpstr>Sample Careers</vt:lpstr>
      <vt:lpstr>PowerPoint Presentation</vt:lpstr>
      <vt:lpstr>Group Activity: Talkers and Listeners</vt:lpstr>
      <vt:lpstr>Sensing or Intuitive </vt:lpstr>
      <vt:lpstr>Personality and Work Environment</vt:lpstr>
      <vt:lpstr>Sample Careers</vt:lpstr>
      <vt:lpstr>Personality Exercise</vt:lpstr>
      <vt:lpstr>PowerPoint Presentation</vt:lpstr>
      <vt:lpstr>Thinking or Feeling</vt:lpstr>
      <vt:lpstr>Personality and Work Environment</vt:lpstr>
      <vt:lpstr>    Sample Careers</vt:lpstr>
      <vt:lpstr>Judging or Perceptive</vt:lpstr>
      <vt:lpstr>                   Personality type</vt:lpstr>
      <vt:lpstr>Personality and Work Environment</vt:lpstr>
      <vt:lpstr>Sample Careers</vt:lpstr>
      <vt:lpstr>Group Activity: J and P Exercise:</vt:lpstr>
      <vt:lpstr>Exploring your Personal Strengths </vt:lpstr>
      <vt:lpstr>Your textbook provides an opportunity to explore your multiple intelligences.  Use the access code to take the AchieveWORKS Intelligences assessment. </vt:lpstr>
      <vt:lpstr>Multiple Intelligences</vt:lpstr>
      <vt:lpstr>PowerPoint Presentation</vt:lpstr>
      <vt:lpstr>Three Factors</vt:lpstr>
      <vt:lpstr>Life History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Emotional Intelligence</vt:lpstr>
      <vt:lpstr>Emotional Intelligence</vt:lpstr>
      <vt:lpstr>Emotional Intelligence</vt:lpstr>
      <vt:lpstr>Emotional Intelligence</vt:lpstr>
      <vt:lpstr>How Can You Develop Emotional Intelligence?</vt:lpstr>
      <vt:lpstr>Developing Emotional Intelligence</vt:lpstr>
      <vt:lpstr>These intelligences work together in complex ways to make us unique individuals.</vt:lpstr>
      <vt:lpstr>           Multiple Intelligences Matching Quiz</vt:lpstr>
      <vt:lpstr>Interests</vt:lpstr>
      <vt:lpstr>The Interest Profiler*</vt:lpstr>
      <vt:lpstr>HOLLAND’S HEXAGON</vt:lpstr>
      <vt:lpstr>Investigative Persons</vt:lpstr>
      <vt:lpstr>Artistic Persons</vt:lpstr>
      <vt:lpstr>Social Persons</vt:lpstr>
      <vt:lpstr>Enterprising Persons</vt:lpstr>
      <vt:lpstr>Conventional Persons</vt:lpstr>
      <vt:lpstr>Realistic Persons</vt:lpstr>
      <vt:lpstr>Exploring Your Values</vt:lpstr>
      <vt:lpstr> What Are Your Values?</vt:lpstr>
      <vt:lpstr>Values are:</vt:lpstr>
      <vt:lpstr>Where do we get our values?</vt:lpstr>
      <vt:lpstr>Values come from:</vt:lpstr>
      <vt:lpstr>Assignment:  My Personal Coat of Arms</vt:lpstr>
      <vt:lpstr>Some samples</vt:lpstr>
      <vt:lpstr>PowerPoint Presentation</vt:lpstr>
      <vt:lpstr>PowerPoint Presentation</vt:lpstr>
      <vt:lpstr>PowerPoint Presentation</vt:lpstr>
      <vt:lpstr>Complete: Assessing Your Personal Values   Share your highest value with the class  Complete:  Summing Up Values</vt:lpstr>
      <vt:lpstr>Career Trends for 2020</vt:lpstr>
      <vt:lpstr>          Service Occupations in Demand</vt:lpstr>
      <vt:lpstr>Increased Need for Education</vt:lpstr>
      <vt:lpstr>Increased Opportunities for STEM Careers</vt:lpstr>
      <vt:lpstr>Beware of Outsourcing</vt:lpstr>
      <vt:lpstr>Avoid Outsourcing</vt:lpstr>
      <vt:lpstr>Globalization</vt:lpstr>
      <vt:lpstr>Nontraditional Workers</vt:lpstr>
      <vt:lpstr>Automation</vt:lpstr>
      <vt:lpstr>Mismatch between workers and jobs</vt:lpstr>
      <vt:lpstr>New Technology</vt:lpstr>
      <vt:lpstr>Data Analysis</vt:lpstr>
      <vt:lpstr>Mental Health</vt:lpstr>
      <vt:lpstr>Technology</vt:lpstr>
      <vt:lpstr>New Technology Jobs</vt:lpstr>
      <vt:lpstr>Radiation and Laser Technologies</vt:lpstr>
      <vt:lpstr>Fiber Optics and Telecommunications</vt:lpstr>
      <vt:lpstr>Artificial Intelligence</vt:lpstr>
      <vt:lpstr>Research</vt:lpstr>
      <vt:lpstr>21st Century</vt:lpstr>
      <vt:lpstr>New Advances in Biology</vt:lpstr>
      <vt:lpstr>Biotechnology</vt:lpstr>
      <vt:lpstr>Veterinary Medicine</vt:lpstr>
      <vt:lpstr>  Increase Opportunities in Healthcare</vt:lpstr>
      <vt:lpstr>Why the increase?</vt:lpstr>
      <vt:lpstr>            More Assistants Needed</vt:lpstr>
      <vt:lpstr>Environmental Science</vt:lpstr>
      <vt:lpstr>Energy Shortages</vt:lpstr>
      <vt:lpstr>                      Going Green!</vt:lpstr>
      <vt:lpstr>Going Green!</vt:lpstr>
      <vt:lpstr>      Green Jobs</vt:lpstr>
      <vt:lpstr>Business</vt:lpstr>
      <vt:lpstr>Teaching</vt:lpstr>
      <vt:lpstr>Security</vt:lpstr>
      <vt:lpstr>           Top Jobs for the Future</vt:lpstr>
      <vt:lpstr>10 Fastest Growing</vt:lpstr>
      <vt:lpstr>10 Highest Salary Increase</vt:lpstr>
      <vt:lpstr>Top Paying Jobs (Over $50,000)  Require math and science</vt:lpstr>
      <vt:lpstr>Largest Numerical Openings</vt:lpstr>
      <vt:lpstr>Keys to Success: Find Your Passion</vt:lpstr>
      <vt:lpstr>Keys to Success: Find Your Passion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28</cp:revision>
  <dcterms:created xsi:type="dcterms:W3CDTF">2013-11-18T20:15:02Z</dcterms:created>
  <dcterms:modified xsi:type="dcterms:W3CDTF">2017-10-22T20:35:27Z</dcterms:modified>
</cp:coreProperties>
</file>